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48" r:id="rId5"/>
  </p:sldMasterIdLst>
  <p:notesMasterIdLst>
    <p:notesMasterId r:id="rId26"/>
  </p:notesMasterIdLst>
  <p:handoutMasterIdLst>
    <p:handoutMasterId r:id="rId27"/>
  </p:handoutMasterIdLst>
  <p:sldIdLst>
    <p:sldId id="463" r:id="rId6"/>
    <p:sldId id="542" r:id="rId7"/>
    <p:sldId id="543" r:id="rId8"/>
    <p:sldId id="552" r:id="rId9"/>
    <p:sldId id="2512" r:id="rId10"/>
    <p:sldId id="553" r:id="rId11"/>
    <p:sldId id="545" r:id="rId12"/>
    <p:sldId id="559" r:id="rId13"/>
    <p:sldId id="560" r:id="rId14"/>
    <p:sldId id="563" r:id="rId15"/>
    <p:sldId id="562" r:id="rId16"/>
    <p:sldId id="555" r:id="rId17"/>
    <p:sldId id="558" r:id="rId18"/>
    <p:sldId id="556" r:id="rId19"/>
    <p:sldId id="557" r:id="rId20"/>
    <p:sldId id="388" r:id="rId21"/>
    <p:sldId id="434" r:id="rId22"/>
    <p:sldId id="540" r:id="rId23"/>
    <p:sldId id="554" r:id="rId24"/>
    <p:sldId id="541" r:id="rId25"/>
  </p:sldIdLst>
  <p:sldSz cx="12192000" cy="6858000"/>
  <p:notesSz cx="7099300" cy="10234613"/>
  <p:embeddedFontLst>
    <p:embeddedFont>
      <p:font typeface="Calibri" panose="020F050202020403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Roboto Light" panose="02000000000000000000" pitchFamily="2" charset="0"/>
      <p:regular r:id="rId36"/>
      <p:italic r:id="rId3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eppel, Andi" initials="KA" lastIdx="8" clrIdx="0">
    <p:extLst>
      <p:ext uri="{19B8F6BF-5375-455C-9EA6-DF929625EA0E}">
        <p15:presenceInfo xmlns:p15="http://schemas.microsoft.com/office/powerpoint/2012/main" userId="Kaeppel, Andi" providerId="None"/>
      </p:ext>
    </p:extLst>
  </p:cmAuthor>
  <p:cmAuthor id="2" name="Falke, Meiken" initials="FM" lastIdx="3" clrIdx="1">
    <p:extLst>
      <p:ext uri="{19B8F6BF-5375-455C-9EA6-DF929625EA0E}">
        <p15:presenceInfo xmlns:p15="http://schemas.microsoft.com/office/powerpoint/2012/main" userId="S::Meiken.Falke@bruker.com::2eed5056-9093-4ad0-9ac3-57d7c9c30c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EB"/>
    <a:srgbClr val="008CEB"/>
    <a:srgbClr val="FF9300"/>
    <a:srgbClr val="0488E2"/>
    <a:srgbClr val="0071BC"/>
    <a:srgbClr val="00B050"/>
    <a:srgbClr val="000000"/>
    <a:srgbClr val="AFC800"/>
    <a:srgbClr val="333333"/>
    <a:srgbClr val="E5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0B9A1-568C-4D0E-B8E9-51698345D12C}" v="6" dt="2023-05-31T10:06:00.855"/>
    <p1510:client id="{54ABEC05-2184-4761-A1CE-EDEB06A55CDB}" v="257" dt="2023-05-30T15:44:44.329"/>
    <p1510:client id="{8EC92184-0A2F-4A88-A8F8-8098A4D7152A}" v="2" dt="2023-05-31T12:14:45.42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56" autoAdjust="0"/>
  </p:normalViewPr>
  <p:slideViewPr>
    <p:cSldViewPr snapToGrid="0">
      <p:cViewPr varScale="1">
        <p:scale>
          <a:sx n="110" d="100"/>
          <a:sy n="110" d="100"/>
        </p:scale>
        <p:origin x="51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28BEE1-10BE-47C4-8229-CCC2F0A25086}"/>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a:extLst>
              <a:ext uri="{FF2B5EF4-FFF2-40B4-BE49-F238E27FC236}">
                <a16:creationId xmlns:a16="http://schemas.microsoft.com/office/drawing/2014/main" id="{FEBAF3E3-40AF-4C61-A142-12E30F370603}"/>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C7E34BD2-07B8-4BBD-94D7-03CE30355193}" type="datetimeFigureOut">
              <a:rPr lang="en-US" smtClean="0"/>
              <a:t>6/5/2023</a:t>
            </a:fld>
            <a:endParaRPr lang="en-US"/>
          </a:p>
        </p:txBody>
      </p:sp>
      <p:sp>
        <p:nvSpPr>
          <p:cNvPr id="4" name="Footer Placeholder 3">
            <a:extLst>
              <a:ext uri="{FF2B5EF4-FFF2-40B4-BE49-F238E27FC236}">
                <a16:creationId xmlns:a16="http://schemas.microsoft.com/office/drawing/2014/main" id="{B07E2E61-AF72-4B13-9489-C1D510AD2D37}"/>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BF693C8-800F-490B-8D63-EFD99A8FC79C}"/>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F2E17E6C-C039-42CF-B508-AE5CFCF158D9}" type="slidenum">
              <a:rPr lang="en-US" smtClean="0"/>
              <a:t>‹N°›</a:t>
            </a:fld>
            <a:endParaRPr lang="en-US"/>
          </a:p>
        </p:txBody>
      </p:sp>
    </p:spTree>
    <p:extLst>
      <p:ext uri="{BB962C8B-B14F-4D97-AF65-F5344CB8AC3E}">
        <p14:creationId xmlns:p14="http://schemas.microsoft.com/office/powerpoint/2010/main" val="2368055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50FC870-5C35-CE4B-83D3-8057BA866FE9}" type="datetimeFigureOut">
              <a:t>05/06/2023</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DE4CC2FC-7A5B-8649-885C-3BE99FCEB2DC}" type="slidenum">
              <a:t>‹N°›</a:t>
            </a:fld>
            <a:endParaRPr lang="de-DE"/>
          </a:p>
        </p:txBody>
      </p:sp>
    </p:spTree>
    <p:extLst>
      <p:ext uri="{BB962C8B-B14F-4D97-AF65-F5344CB8AC3E}">
        <p14:creationId xmlns:p14="http://schemas.microsoft.com/office/powerpoint/2010/main" val="24215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t>2</a:t>
            </a:fld>
            <a:endParaRPr lang="de-DE"/>
          </a:p>
        </p:txBody>
      </p:sp>
    </p:spTree>
    <p:extLst>
      <p:ext uri="{BB962C8B-B14F-4D97-AF65-F5344CB8AC3E}">
        <p14:creationId xmlns:p14="http://schemas.microsoft.com/office/powerpoint/2010/main" val="1227677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t>12</a:t>
            </a:fld>
            <a:endParaRPr lang="de-DE"/>
          </a:p>
        </p:txBody>
      </p:sp>
    </p:spTree>
    <p:extLst>
      <p:ext uri="{BB962C8B-B14F-4D97-AF65-F5344CB8AC3E}">
        <p14:creationId xmlns:p14="http://schemas.microsoft.com/office/powerpoint/2010/main" val="158085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t>15</a:t>
            </a:fld>
            <a:endParaRPr lang="de-DE"/>
          </a:p>
        </p:txBody>
      </p:sp>
    </p:spTree>
    <p:extLst>
      <p:ext uri="{BB962C8B-B14F-4D97-AF65-F5344CB8AC3E}">
        <p14:creationId xmlns:p14="http://schemas.microsoft.com/office/powerpoint/2010/main" val="215155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t>18</a:t>
            </a:fld>
            <a:endParaRPr lang="de-DE"/>
          </a:p>
        </p:txBody>
      </p:sp>
    </p:spTree>
    <p:extLst>
      <p:ext uri="{BB962C8B-B14F-4D97-AF65-F5344CB8AC3E}">
        <p14:creationId xmlns:p14="http://schemas.microsoft.com/office/powerpoint/2010/main" val="3937350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t>19</a:t>
            </a:fld>
            <a:endParaRPr lang="de-DE"/>
          </a:p>
        </p:txBody>
      </p:sp>
    </p:spTree>
    <p:extLst>
      <p:ext uri="{BB962C8B-B14F-4D97-AF65-F5344CB8AC3E}">
        <p14:creationId xmlns:p14="http://schemas.microsoft.com/office/powerpoint/2010/main" val="327834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t>3</a:t>
            </a:fld>
            <a:endParaRPr lang="de-DE"/>
          </a:p>
        </p:txBody>
      </p:sp>
    </p:spTree>
    <p:extLst>
      <p:ext uri="{BB962C8B-B14F-4D97-AF65-F5344CB8AC3E}">
        <p14:creationId xmlns:p14="http://schemas.microsoft.com/office/powerpoint/2010/main" val="271572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DE4CC2FC-7A5B-8649-885C-3BE99FCEB2DC}" type="slidenum">
              <a:rPr lang="de-DE" smtClean="0"/>
              <a:t>4</a:t>
            </a:fld>
            <a:endParaRPr lang="de-DE"/>
          </a:p>
        </p:txBody>
      </p:sp>
    </p:spTree>
    <p:extLst>
      <p:ext uri="{BB962C8B-B14F-4D97-AF65-F5344CB8AC3E}">
        <p14:creationId xmlns:p14="http://schemas.microsoft.com/office/powerpoint/2010/main" val="130982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CC2FC-7A5B-8649-885C-3BE99FCEB2D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2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4CC2FC-7A5B-8649-885C-3BE99FCEB2DC}" type="slidenum">
              <a:rPr lang="en-US"/>
              <a:t>7</a:t>
            </a:fld>
            <a:endParaRPr lang="en-US"/>
          </a:p>
        </p:txBody>
      </p:sp>
    </p:spTree>
    <p:extLst>
      <p:ext uri="{BB962C8B-B14F-4D97-AF65-F5344CB8AC3E}">
        <p14:creationId xmlns:p14="http://schemas.microsoft.com/office/powerpoint/2010/main" val="2276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E4CC2FC-7A5B-8649-885C-3BE99FCEB2DC}" type="slidenum">
              <a:rPr lang="en-GB" smtClean="0"/>
              <a:t>8</a:t>
            </a:fld>
            <a:endParaRPr lang="en-GB"/>
          </a:p>
        </p:txBody>
      </p:sp>
    </p:spTree>
    <p:extLst>
      <p:ext uri="{BB962C8B-B14F-4D97-AF65-F5344CB8AC3E}">
        <p14:creationId xmlns:p14="http://schemas.microsoft.com/office/powerpoint/2010/main" val="4253477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4CC2FC-7A5B-8649-885C-3BE99FCEB2DC}" type="slidenum">
              <a:rPr lang="en-GB" smtClean="0"/>
              <a:t>9</a:t>
            </a:fld>
            <a:endParaRPr lang="en-GB"/>
          </a:p>
        </p:txBody>
      </p:sp>
    </p:spTree>
    <p:extLst>
      <p:ext uri="{BB962C8B-B14F-4D97-AF65-F5344CB8AC3E}">
        <p14:creationId xmlns:p14="http://schemas.microsoft.com/office/powerpoint/2010/main" val="423922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300"/>
              </a:spcAft>
            </a:pPr>
            <a:r>
              <a:rPr lang="en-US" sz="1200" b="1" kern="100" dirty="0">
                <a:effectLst/>
                <a:ea typeface="Calibri" panose="020F0502020204030204" pitchFamily="34" charset="0"/>
                <a:cs typeface="Times New Roman" panose="02020603050405020304" pitchFamily="18" charset="0"/>
              </a:rPr>
              <a:t>Which filter for which element region?</a:t>
            </a:r>
            <a:endParaRPr lang="de-DE" sz="1200" b="1" kern="100" dirty="0">
              <a:effectLst/>
              <a:ea typeface="Calibri" panose="020F0502020204030204" pitchFamily="34" charset="0"/>
              <a:cs typeface="Times New Roman" panose="02020603050405020304" pitchFamily="18" charset="0"/>
            </a:endParaRPr>
          </a:p>
          <a:p>
            <a:pPr>
              <a:lnSpc>
                <a:spcPct val="107000"/>
              </a:lnSpc>
              <a:spcAft>
                <a:spcPts val="300"/>
              </a:spcAft>
            </a:pPr>
            <a:r>
              <a:rPr lang="en-US" sz="1200" kern="100" dirty="0">
                <a:effectLst/>
                <a:ea typeface="Calibri" panose="020F0502020204030204" pitchFamily="34" charset="0"/>
                <a:cs typeface="Times New Roman" panose="02020603050405020304" pitchFamily="18" charset="0"/>
              </a:rPr>
              <a:t>Al 12.5 um up to 3 keV</a:t>
            </a:r>
            <a:endParaRPr lang="de-DE" sz="1200" kern="100" dirty="0">
              <a:effectLst/>
              <a:ea typeface="Calibri" panose="020F0502020204030204" pitchFamily="34" charset="0"/>
              <a:cs typeface="Times New Roman" panose="02020603050405020304" pitchFamily="18" charset="0"/>
            </a:endParaRPr>
          </a:p>
          <a:p>
            <a:pPr>
              <a:lnSpc>
                <a:spcPct val="107000"/>
              </a:lnSpc>
              <a:spcAft>
                <a:spcPts val="300"/>
              </a:spcAft>
            </a:pPr>
            <a:r>
              <a:rPr lang="en-US" sz="1200" kern="100" dirty="0">
                <a:effectLst/>
                <a:ea typeface="Calibri" panose="020F0502020204030204" pitchFamily="34" charset="0"/>
                <a:cs typeface="Times New Roman" panose="02020603050405020304" pitchFamily="18" charset="0"/>
              </a:rPr>
              <a:t>Al 25 um up to 4 keV</a:t>
            </a:r>
            <a:endParaRPr lang="de-DE" sz="1200" kern="100" dirty="0">
              <a:effectLst/>
              <a:ea typeface="Calibri" panose="020F0502020204030204" pitchFamily="34" charset="0"/>
              <a:cs typeface="Times New Roman" panose="02020603050405020304" pitchFamily="18" charset="0"/>
            </a:endParaRPr>
          </a:p>
          <a:p>
            <a:pPr>
              <a:lnSpc>
                <a:spcPct val="107000"/>
              </a:lnSpc>
              <a:spcAft>
                <a:spcPts val="300"/>
              </a:spcAft>
            </a:pPr>
            <a:r>
              <a:rPr lang="en-US" sz="1200" kern="100" dirty="0">
                <a:effectLst/>
                <a:ea typeface="Calibri" panose="020F0502020204030204" pitchFamily="34" charset="0"/>
                <a:cs typeface="Times New Roman" panose="02020603050405020304" pitchFamily="18" charset="0"/>
              </a:rPr>
              <a:t>Al 100 um up to 6 keV</a:t>
            </a:r>
            <a:endParaRPr lang="de-DE" sz="1200" kern="100" dirty="0">
              <a:effectLst/>
              <a:ea typeface="Calibri" panose="020F0502020204030204" pitchFamily="34" charset="0"/>
              <a:cs typeface="Times New Roman" panose="02020603050405020304" pitchFamily="18" charset="0"/>
            </a:endParaRPr>
          </a:p>
          <a:p>
            <a:pPr>
              <a:lnSpc>
                <a:spcPct val="107000"/>
              </a:lnSpc>
              <a:spcAft>
                <a:spcPts val="300"/>
              </a:spcAft>
            </a:pPr>
            <a:r>
              <a:rPr lang="en-US" sz="1200" kern="100" dirty="0">
                <a:effectLst/>
                <a:ea typeface="Calibri" panose="020F0502020204030204" pitchFamily="34" charset="0"/>
                <a:cs typeface="Times New Roman" panose="02020603050405020304" pitchFamily="18" charset="0"/>
              </a:rPr>
              <a:t>Al 640 um up to 9 keV</a:t>
            </a:r>
            <a:endParaRPr lang="de-DE" sz="1200" kern="100" dirty="0">
              <a:effectLst/>
              <a:ea typeface="Calibri" panose="020F0502020204030204" pitchFamily="34" charset="0"/>
              <a:cs typeface="Times New Roman" panose="02020603050405020304" pitchFamily="18" charset="0"/>
            </a:endParaRPr>
          </a:p>
          <a:p>
            <a:pPr>
              <a:lnSpc>
                <a:spcPct val="107000"/>
              </a:lnSpc>
              <a:spcAft>
                <a:spcPts val="300"/>
              </a:spcAft>
            </a:pPr>
            <a:r>
              <a:rPr lang="en-US" sz="1200" kern="100" dirty="0">
                <a:effectLst/>
                <a:ea typeface="Calibri" panose="020F0502020204030204" pitchFamily="34" charset="0"/>
                <a:cs typeface="Times New Roman" panose="02020603050405020304" pitchFamily="18" charset="0"/>
              </a:rPr>
              <a:t>AlTi100Cu25 um up to 11 keV</a:t>
            </a:r>
            <a:endParaRPr lang="de-DE" sz="1200" kern="100" dirty="0">
              <a:effectLst/>
              <a:ea typeface="Calibri" panose="020F0502020204030204" pitchFamily="34" charset="0"/>
              <a:cs typeface="Times New Roman" panose="02020603050405020304" pitchFamily="18" charset="0"/>
            </a:endParaRPr>
          </a:p>
          <a:p>
            <a:pPr>
              <a:lnSpc>
                <a:spcPct val="107000"/>
              </a:lnSpc>
              <a:spcAft>
                <a:spcPts val="300"/>
              </a:spcAft>
            </a:pPr>
            <a:r>
              <a:rPr lang="en-US" sz="1200" kern="100" dirty="0" err="1">
                <a:effectLst/>
                <a:ea typeface="Calibri" panose="020F0502020204030204" pitchFamily="34" charset="0"/>
                <a:cs typeface="Times New Roman" panose="02020603050405020304" pitchFamily="18" charset="0"/>
              </a:rPr>
              <a:t>AlCuZrMo</a:t>
            </a:r>
            <a:r>
              <a:rPr lang="en-US" sz="1200" kern="100" dirty="0">
                <a:effectLst/>
                <a:ea typeface="Calibri" panose="020F0502020204030204" pitchFamily="34" charset="0"/>
                <a:cs typeface="Times New Roman" panose="02020603050405020304" pitchFamily="18" charset="0"/>
              </a:rPr>
              <a:t> 50 um up to 20 keV</a:t>
            </a:r>
            <a:endParaRPr lang="de-DE" sz="1200" kern="100" dirty="0">
              <a:effectLst/>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E4CC2FC-7A5B-8649-885C-3BE99FCEB2DC}" type="slidenum">
              <a:rPr lang="en-GB" smtClean="0"/>
              <a:t>10</a:t>
            </a:fld>
            <a:endParaRPr lang="en-GB"/>
          </a:p>
        </p:txBody>
      </p:sp>
    </p:spTree>
    <p:extLst>
      <p:ext uri="{BB962C8B-B14F-4D97-AF65-F5344CB8AC3E}">
        <p14:creationId xmlns:p14="http://schemas.microsoft.com/office/powerpoint/2010/main" val="376434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E4CC2FC-7A5B-8649-885C-3BE99FCEB2DC}" type="slidenum">
              <a:rPr lang="en-GB" smtClean="0"/>
              <a:t>11</a:t>
            </a:fld>
            <a:endParaRPr lang="en-GB"/>
          </a:p>
        </p:txBody>
      </p:sp>
    </p:spTree>
    <p:extLst>
      <p:ext uri="{BB962C8B-B14F-4D97-AF65-F5344CB8AC3E}">
        <p14:creationId xmlns:p14="http://schemas.microsoft.com/office/powerpoint/2010/main" val="4215502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1 – Media">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A699E8-21FF-4230-B1F1-D99E5C847017}"/>
              </a:ext>
            </a:extLst>
          </p:cNvPr>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platzhalter 1">
            <a:extLst>
              <a:ext uri="{FF2B5EF4-FFF2-40B4-BE49-F238E27FC236}">
                <a16:creationId xmlns:a16="http://schemas.microsoft.com/office/drawing/2014/main" id="{20A58A07-2311-4F71-AD70-7274D1B8F448}"/>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Presentation title with </a:t>
            </a:r>
            <a:br>
              <a:rPr lang="en-US" noProof="0"/>
            </a:br>
            <a:r>
              <a:rPr lang="en-US" noProof="0"/>
              <a:t>a maximum of approx. 80 characters</a:t>
            </a:r>
          </a:p>
        </p:txBody>
      </p:sp>
      <p:sp>
        <p:nvSpPr>
          <p:cNvPr id="15" name="Textplatzhalter 3">
            <a:extLst>
              <a:ext uri="{FF2B5EF4-FFF2-40B4-BE49-F238E27FC236}">
                <a16:creationId xmlns:a16="http://schemas.microsoft.com/office/drawing/2014/main" id="{9A1EC5E9-2C10-404D-99DA-106663C99D68}"/>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marL="0" marR="0" lvl="0" indent="0" algn="l" defTabSz="914400" rtl="0" eaLnBrk="1" fontAlgn="t" latinLnBrk="0" hangingPunct="1">
              <a:lnSpc>
                <a:spcPts val="1200"/>
              </a:lnSpc>
              <a:spcBef>
                <a:spcPts val="0"/>
              </a:spcBef>
              <a:spcAft>
                <a:spcPts val="0"/>
              </a:spcAft>
              <a:buClr>
                <a:schemeClr val="accent2"/>
              </a:buClr>
              <a:buSzPct val="135000"/>
              <a:buFont typeface="Roboto Light" panose="02000000000000000000" pitchFamily="2" charset="0"/>
              <a:buNone/>
              <a:tabLst/>
              <a:defRPr/>
            </a:pPr>
            <a:r>
              <a:rPr lang="en-US" noProof="0"/>
              <a:t>Click to edit single line subtitle with a maximum of approx. 90 characters</a:t>
            </a:r>
          </a:p>
        </p:txBody>
      </p:sp>
      <p:cxnSp>
        <p:nvCxnSpPr>
          <p:cNvPr id="17" name="Gerade Verbindung 6">
            <a:extLst>
              <a:ext uri="{FF2B5EF4-FFF2-40B4-BE49-F238E27FC236}">
                <a16:creationId xmlns:a16="http://schemas.microsoft.com/office/drawing/2014/main" id="{50CC92C3-2611-4416-944A-CFF4141AED12}"/>
              </a:ext>
            </a:extLst>
          </p:cNvPr>
          <p:cNvCxnSpPr>
            <a:cxnSpLocks/>
          </p:cNvCxnSpPr>
          <p:nvPr userDrawn="1"/>
        </p:nvCxnSpPr>
        <p:spPr>
          <a:xfrm flipH="1">
            <a:off x="515939" y="3249613"/>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68499EE-4310-4756-9DA5-E6606FD4E6E0}"/>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Speakers</a:t>
            </a:r>
          </a:p>
          <a:p>
            <a:pPr lvl="0"/>
            <a:r>
              <a:rPr lang="en-US"/>
              <a:t>and Date</a:t>
            </a:r>
          </a:p>
        </p:txBody>
      </p:sp>
      <p:sp>
        <p:nvSpPr>
          <p:cNvPr id="19" name="Text Placeholder 3">
            <a:extLst>
              <a:ext uri="{FF2B5EF4-FFF2-40B4-BE49-F238E27FC236}">
                <a16:creationId xmlns:a16="http://schemas.microsoft.com/office/drawing/2014/main" id="{4E5A75B2-E0E2-4E1C-BCB9-ED5FE9805709}"/>
              </a:ext>
            </a:extLst>
          </p:cNvPr>
          <p:cNvSpPr>
            <a:spLocks noGrp="1"/>
          </p:cNvSpPr>
          <p:nvPr>
            <p:ph type="body" sz="quarter" idx="27" hasCustomPrompt="1"/>
          </p:nvPr>
        </p:nvSpPr>
        <p:spPr>
          <a:xfrm>
            <a:off x="506666" y="6611112"/>
            <a:ext cx="11168664" cy="128016"/>
          </a:xfrm>
        </p:spPr>
        <p:txBody>
          <a:bodyPr/>
          <a:lstStyle>
            <a:lvl1pPr marL="0" indent="0">
              <a:lnSpc>
                <a:spcPct val="100000"/>
              </a:lnSpc>
              <a:spcAft>
                <a:spcPts val="0"/>
              </a:spcAft>
              <a:buNone/>
              <a:defRPr sz="800">
                <a:solidFill>
                  <a:schemeClr val="tx2"/>
                </a:solidFill>
                <a:latin typeface="+mj-lt"/>
              </a:defRPr>
            </a:lvl1pPr>
          </a:lstStyle>
          <a:p>
            <a:pPr lvl="0"/>
            <a:r>
              <a:rPr lang="de-DE"/>
              <a:t>T</a:t>
            </a:r>
            <a:r>
              <a:rPr lang="en-US" err="1"/>
              <a:t>itle</a:t>
            </a:r>
            <a:r>
              <a:rPr lang="en-US"/>
              <a:t> Footer</a:t>
            </a:r>
          </a:p>
        </p:txBody>
      </p:sp>
      <p:pic>
        <p:nvPicPr>
          <p:cNvPr id="21" name="Graphic 20">
            <a:extLst>
              <a:ext uri="{FF2B5EF4-FFF2-40B4-BE49-F238E27FC236}">
                <a16:creationId xmlns:a16="http://schemas.microsoft.com/office/drawing/2014/main" id="{D7DB3243-B18D-4DE6-8399-D4BD51E064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44366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Footer">
    <p:spTree>
      <p:nvGrpSpPr>
        <p:cNvPr id="1" name=""/>
        <p:cNvGrpSpPr/>
        <p:nvPr/>
      </p:nvGrpSpPr>
      <p:grpSpPr>
        <a:xfrm>
          <a:off x="0" y="0"/>
          <a:ext cx="0" cy="0"/>
          <a:chOff x="0" y="0"/>
          <a:chExt cx="0" cy="0"/>
        </a:xfrm>
      </p:grpSpPr>
      <p:sp>
        <p:nvSpPr>
          <p:cNvPr id="30" name="Textplatzhalter 3">
            <a:extLst>
              <a:ext uri="{FF2B5EF4-FFF2-40B4-BE49-F238E27FC236}">
                <a16:creationId xmlns:a16="http://schemas.microsoft.com/office/drawing/2014/main" id="{9861BF8B-4157-B14F-9EDA-FB548DFEF05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extplatzhalter 3">
            <a:extLst>
              <a:ext uri="{FF2B5EF4-FFF2-40B4-BE49-F238E27FC236}">
                <a16:creationId xmlns:a16="http://schemas.microsoft.com/office/drawing/2014/main" id="{96523DEB-3E9A-AC42-8151-CB559BC86B39}"/>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01</a:t>
            </a:r>
          </a:p>
        </p:txBody>
      </p:sp>
      <p:sp>
        <p:nvSpPr>
          <p:cNvPr id="16" name="Textplatzhalter 3">
            <a:extLst>
              <a:ext uri="{FF2B5EF4-FFF2-40B4-BE49-F238E27FC236}">
                <a16:creationId xmlns:a16="http://schemas.microsoft.com/office/drawing/2014/main" id="{89124A6F-2670-B84E-BD6D-E4E3F96D8793}"/>
              </a:ext>
            </a:extLst>
          </p:cNvPr>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3" name="Textplatzhalter 3">
            <a:extLst>
              <a:ext uri="{FF2B5EF4-FFF2-40B4-BE49-F238E27FC236}">
                <a16:creationId xmlns:a16="http://schemas.microsoft.com/office/drawing/2014/main" id="{96523DEB-3E9A-AC42-8151-CB559BC86B39}"/>
              </a:ext>
            </a:extLst>
          </p:cNvPr>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02</a:t>
            </a:r>
          </a:p>
        </p:txBody>
      </p:sp>
      <p:sp>
        <p:nvSpPr>
          <p:cNvPr id="24" name="Textplatzhalter 3">
            <a:extLst>
              <a:ext uri="{FF2B5EF4-FFF2-40B4-BE49-F238E27FC236}">
                <a16:creationId xmlns:a16="http://schemas.microsoft.com/office/drawing/2014/main" id="{89124A6F-2670-B84E-BD6D-E4E3F96D8793}"/>
              </a:ext>
            </a:extLst>
          </p:cNvPr>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5" name="Textplatzhalter 3">
            <a:extLst>
              <a:ext uri="{FF2B5EF4-FFF2-40B4-BE49-F238E27FC236}">
                <a16:creationId xmlns:a16="http://schemas.microsoft.com/office/drawing/2014/main" id="{96523DEB-3E9A-AC42-8151-CB559BC86B39}"/>
              </a:ext>
            </a:extLst>
          </p:cNvPr>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p>
        </p:txBody>
      </p:sp>
      <p:sp>
        <p:nvSpPr>
          <p:cNvPr id="26" name="Textplatzhalter 3">
            <a:extLst>
              <a:ext uri="{FF2B5EF4-FFF2-40B4-BE49-F238E27FC236}">
                <a16:creationId xmlns:a16="http://schemas.microsoft.com/office/drawing/2014/main" id="{89124A6F-2670-B84E-BD6D-E4E3F96D8793}"/>
              </a:ext>
            </a:extLst>
          </p:cNvPr>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7" name="Textplatzhalter 3">
            <a:extLst>
              <a:ext uri="{FF2B5EF4-FFF2-40B4-BE49-F238E27FC236}">
                <a16:creationId xmlns:a16="http://schemas.microsoft.com/office/drawing/2014/main" id="{96523DEB-3E9A-AC42-8151-CB559BC86B39}"/>
              </a:ext>
            </a:extLst>
          </p:cNvPr>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04</a:t>
            </a:r>
          </a:p>
        </p:txBody>
      </p:sp>
      <p:sp>
        <p:nvSpPr>
          <p:cNvPr id="28" name="Textplatzhalter 3">
            <a:extLst>
              <a:ext uri="{FF2B5EF4-FFF2-40B4-BE49-F238E27FC236}">
                <a16:creationId xmlns:a16="http://schemas.microsoft.com/office/drawing/2014/main" id="{89124A6F-2670-B84E-BD6D-E4E3F96D8793}"/>
              </a:ext>
            </a:extLst>
          </p:cNvPr>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1" name="Textplatzhalter 3">
            <a:extLst>
              <a:ext uri="{FF2B5EF4-FFF2-40B4-BE49-F238E27FC236}">
                <a16:creationId xmlns:a16="http://schemas.microsoft.com/office/drawing/2014/main" id="{96523DEB-3E9A-AC42-8151-CB559BC86B39}"/>
              </a:ext>
            </a:extLst>
          </p:cNvPr>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p>
        </p:txBody>
      </p:sp>
      <p:sp>
        <p:nvSpPr>
          <p:cNvPr id="32" name="Textplatzhalter 3">
            <a:extLst>
              <a:ext uri="{FF2B5EF4-FFF2-40B4-BE49-F238E27FC236}">
                <a16:creationId xmlns:a16="http://schemas.microsoft.com/office/drawing/2014/main" id="{89124A6F-2670-B84E-BD6D-E4E3F96D8793}"/>
              </a:ext>
            </a:extLst>
          </p:cNvPr>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3" name="Textplatzhalter 3">
            <a:extLst>
              <a:ext uri="{FF2B5EF4-FFF2-40B4-BE49-F238E27FC236}">
                <a16:creationId xmlns:a16="http://schemas.microsoft.com/office/drawing/2014/main" id="{96523DEB-3E9A-AC42-8151-CB559BC86B39}"/>
              </a:ext>
            </a:extLst>
          </p:cNvPr>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p>
        </p:txBody>
      </p:sp>
      <p:sp>
        <p:nvSpPr>
          <p:cNvPr id="34" name="Textplatzhalter 3">
            <a:extLst>
              <a:ext uri="{FF2B5EF4-FFF2-40B4-BE49-F238E27FC236}">
                <a16:creationId xmlns:a16="http://schemas.microsoft.com/office/drawing/2014/main" id="{89124A6F-2670-B84E-BD6D-E4E3F96D8793}"/>
              </a:ext>
            </a:extLst>
          </p:cNvPr>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5" name="Textplatzhalter 3">
            <a:extLst>
              <a:ext uri="{FF2B5EF4-FFF2-40B4-BE49-F238E27FC236}">
                <a16:creationId xmlns:a16="http://schemas.microsoft.com/office/drawing/2014/main" id="{96523DEB-3E9A-AC42-8151-CB559BC86B39}"/>
              </a:ext>
            </a:extLst>
          </p:cNvPr>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p>
        </p:txBody>
      </p:sp>
      <p:sp>
        <p:nvSpPr>
          <p:cNvPr id="36" name="Textplatzhalter 3">
            <a:extLst>
              <a:ext uri="{FF2B5EF4-FFF2-40B4-BE49-F238E27FC236}">
                <a16:creationId xmlns:a16="http://schemas.microsoft.com/office/drawing/2014/main" id="{89124A6F-2670-B84E-BD6D-E4E3F96D8793}"/>
              </a:ext>
            </a:extLst>
          </p:cNvPr>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7" name="Textplatzhalter 3">
            <a:extLst>
              <a:ext uri="{FF2B5EF4-FFF2-40B4-BE49-F238E27FC236}">
                <a16:creationId xmlns:a16="http://schemas.microsoft.com/office/drawing/2014/main" id="{96523DEB-3E9A-AC42-8151-CB559BC86B39}"/>
              </a:ext>
            </a:extLst>
          </p:cNvPr>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08</a:t>
            </a:r>
          </a:p>
        </p:txBody>
      </p:sp>
      <p:sp>
        <p:nvSpPr>
          <p:cNvPr id="38" name="Textplatzhalter 3">
            <a:extLst>
              <a:ext uri="{FF2B5EF4-FFF2-40B4-BE49-F238E27FC236}">
                <a16:creationId xmlns:a16="http://schemas.microsoft.com/office/drawing/2014/main" id="{89124A6F-2670-B84E-BD6D-E4E3F96D8793}"/>
              </a:ext>
            </a:extLst>
          </p:cNvPr>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45" name="Titelplatzhalter 1">
            <a:extLst>
              <a:ext uri="{FF2B5EF4-FFF2-40B4-BE49-F238E27FC236}">
                <a16:creationId xmlns:a16="http://schemas.microsoft.com/office/drawing/2014/main" id="{6453F368-6889-417C-A338-273551D7564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Agenda title with a maximum of </a:t>
            </a:r>
            <a:br>
              <a:rPr lang="en-US" noProof="0"/>
            </a:br>
            <a:r>
              <a:rPr lang="en-US" noProof="0"/>
              <a:t>approx. 120 characters in maximum two lines</a:t>
            </a:r>
          </a:p>
        </p:txBody>
      </p:sp>
      <p:sp>
        <p:nvSpPr>
          <p:cNvPr id="40" name="Trapez 1">
            <a:extLst>
              <a:ext uri="{FF2B5EF4-FFF2-40B4-BE49-F238E27FC236}">
                <a16:creationId xmlns:a16="http://schemas.microsoft.com/office/drawing/2014/main" id="{4CA92086-2279-4836-A409-C8853CE32F5D}"/>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28">
            <a:extLst>
              <a:ext uri="{FF2B5EF4-FFF2-40B4-BE49-F238E27FC236}">
                <a16:creationId xmlns:a16="http://schemas.microsoft.com/office/drawing/2014/main" id="{E01D0FDA-A8B8-4B33-9943-A66439AB1A0A}"/>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51" name="Datumsplatzhalter 3">
            <a:extLst>
              <a:ext uri="{FF2B5EF4-FFF2-40B4-BE49-F238E27FC236}">
                <a16:creationId xmlns:a16="http://schemas.microsoft.com/office/drawing/2014/main" id="{F1F50024-E250-4528-9B3E-830619280A3D}"/>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EAE1FB9-F7B0-4674-AE67-DB768C0CC366}" type="datetime3">
              <a:rPr lang="en-US" smtClean="0"/>
              <a:t>5 June 2023</a:t>
            </a:fld>
            <a:endParaRPr lang="en-US"/>
          </a:p>
        </p:txBody>
      </p:sp>
      <p:sp>
        <p:nvSpPr>
          <p:cNvPr id="52" name="Foliennummernplatzhalter 5">
            <a:extLst>
              <a:ext uri="{FF2B5EF4-FFF2-40B4-BE49-F238E27FC236}">
                <a16:creationId xmlns:a16="http://schemas.microsoft.com/office/drawing/2014/main" id="{DB161058-320D-4627-92E7-24BC18DE8E5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53" name="Footer Placeholder 4">
            <a:extLst>
              <a:ext uri="{FF2B5EF4-FFF2-40B4-BE49-F238E27FC236}">
                <a16:creationId xmlns:a16="http://schemas.microsoft.com/office/drawing/2014/main" id="{179A0E7C-5782-4AA1-8B8C-183CA96F00F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54" name="Datumsplatzhalter 3">
            <a:extLst>
              <a:ext uri="{FF2B5EF4-FFF2-40B4-BE49-F238E27FC236}">
                <a16:creationId xmlns:a16="http://schemas.microsoft.com/office/drawing/2014/main" id="{A920734A-5576-4CD0-90FD-9013F695CD4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55" name="Datumsplatzhalter 3">
            <a:extLst>
              <a:ext uri="{FF2B5EF4-FFF2-40B4-BE49-F238E27FC236}">
                <a16:creationId xmlns:a16="http://schemas.microsoft.com/office/drawing/2014/main" id="{6102B49E-6BE9-435C-A17C-52326E1A7372}"/>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Column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2023</a:t>
            </a:r>
            <a:r>
              <a:rPr lang="en-US" sz="800" noProof="0" dirty="0">
                <a:solidFill>
                  <a:schemeClr val="accent3"/>
                </a:solidFill>
                <a:latin typeface="+mj-lt"/>
                <a:ea typeface="Roboto" panose="02000000000000000000" pitchFamily="2" charset="0"/>
              </a:rPr>
              <a:t> Bruker</a:t>
            </a:r>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p:nvPr>
        </p:nvSpPr>
        <p:spPr>
          <a:xfrm>
            <a:off x="515939" y="1592635"/>
            <a:ext cx="1116012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5DFB67C-9E9C-4FA3-8695-6573ACA3FAB4}" type="datetime3">
              <a:rPr lang="en-US" smtClean="0"/>
              <a:t>5 June 2023</a:t>
            </a:fld>
            <a:endParaRPr lang="en-US"/>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425048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Column Subtitle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2023</a:t>
            </a:r>
            <a:r>
              <a:rPr lang="en-US" sz="800" noProof="0" dirty="0">
                <a:solidFill>
                  <a:schemeClr val="accent3"/>
                </a:solidFill>
                <a:latin typeface="+mj-lt"/>
                <a:ea typeface="Roboto" panose="02000000000000000000" pitchFamily="2" charset="0"/>
              </a:rPr>
              <a:t> Bruker</a:t>
            </a:r>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FAB3B0C1-BC1E-4425-A8E8-E02CE9650E7C}"/>
              </a:ext>
            </a:extLst>
          </p:cNvPr>
          <p:cNvSpPr>
            <a:spLocks noGrp="1"/>
          </p:cNvSpPr>
          <p:nvPr>
            <p:ph sz="quarter" idx="21"/>
          </p:nvPr>
        </p:nvSpPr>
        <p:spPr>
          <a:xfrm>
            <a:off x="515937" y="2210577"/>
            <a:ext cx="1116012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8" name="Content Placeholder 4">
            <a:extLst>
              <a:ext uri="{FF2B5EF4-FFF2-40B4-BE49-F238E27FC236}">
                <a16:creationId xmlns:a16="http://schemas.microsoft.com/office/drawing/2014/main" id="{86EF8F62-05CB-4821-BA3D-ECB4331436A2}"/>
              </a:ext>
            </a:extLst>
          </p:cNvPr>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of </a:t>
            </a:r>
            <a:br>
              <a:rPr lang="en-US"/>
            </a:br>
            <a:r>
              <a:rPr lang="en-US"/>
              <a:t>approx. 180 characters in maximum two lines</a:t>
            </a:r>
          </a:p>
        </p:txBody>
      </p:sp>
      <p:sp>
        <p:nvSpPr>
          <p:cNvPr id="15" name="Datumsplatzhalter 3">
            <a:extLst>
              <a:ext uri="{FF2B5EF4-FFF2-40B4-BE49-F238E27FC236}">
                <a16:creationId xmlns:a16="http://schemas.microsoft.com/office/drawing/2014/main" id="{0A7EE14C-A228-4D08-9CC1-5215F60B2878}"/>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1F14A76-2479-4E82-BC49-7099AB6D76A6}" type="datetime3">
              <a:rPr lang="en-US" smtClean="0"/>
              <a:t>5 June 2023</a:t>
            </a:fld>
            <a:endParaRPr lang="en-US"/>
          </a:p>
        </p:txBody>
      </p:sp>
      <p:sp>
        <p:nvSpPr>
          <p:cNvPr id="19" name="Foliennummernplatzhalter 5">
            <a:extLst>
              <a:ext uri="{FF2B5EF4-FFF2-40B4-BE49-F238E27FC236}">
                <a16:creationId xmlns:a16="http://schemas.microsoft.com/office/drawing/2014/main" id="{981180F7-7F67-4206-8EB1-F8B4CEC6AF3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0" name="Footer Placeholder 4">
            <a:extLst>
              <a:ext uri="{FF2B5EF4-FFF2-40B4-BE49-F238E27FC236}">
                <a16:creationId xmlns:a16="http://schemas.microsoft.com/office/drawing/2014/main" id="{D17D85AB-0A09-4C1E-AE65-000984187AAB}"/>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21" name="Datumsplatzhalter 3">
            <a:extLst>
              <a:ext uri="{FF2B5EF4-FFF2-40B4-BE49-F238E27FC236}">
                <a16:creationId xmlns:a16="http://schemas.microsoft.com/office/drawing/2014/main" id="{30447930-985B-42F5-8EBA-31CDCCEB4BE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2" name="Datumsplatzhalter 3">
            <a:extLst>
              <a:ext uri="{FF2B5EF4-FFF2-40B4-BE49-F238E27FC236}">
                <a16:creationId xmlns:a16="http://schemas.microsoft.com/office/drawing/2014/main" id="{CF4C4462-42F3-4C88-93CB-9497E71C49D0}"/>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949451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E75CFE9-E682-4C1E-A285-DE8FDDF8A8AA}" type="datetime3">
              <a:rPr lang="en-US" smtClean="0"/>
              <a:t>5 June 2023</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a:p>
        </p:txBody>
      </p:sp>
      <p:sp>
        <p:nvSpPr>
          <p:cNvPr id="16" name="Content Placeholder 4">
            <a:extLst>
              <a:ext uri="{FF2B5EF4-FFF2-40B4-BE49-F238E27FC236}">
                <a16:creationId xmlns:a16="http://schemas.microsoft.com/office/drawing/2014/main" id="{C34797F4-61C6-455C-8BFA-5E6860B1A708}"/>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1" name="Content Placeholder 4">
            <a:extLst>
              <a:ext uri="{FF2B5EF4-FFF2-40B4-BE49-F238E27FC236}">
                <a16:creationId xmlns:a16="http://schemas.microsoft.com/office/drawing/2014/main" id="{43DFB8B9-75ED-4BF5-841E-476EBF9E91D8}"/>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Tree>
    <p:extLst>
      <p:ext uri="{BB962C8B-B14F-4D97-AF65-F5344CB8AC3E}">
        <p14:creationId xmlns:p14="http://schemas.microsoft.com/office/powerpoint/2010/main" val="156844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DE2A318-580A-4993-AEDE-24F78AFD5D2E}" type="datetime3">
              <a:rPr lang="en-US" smtClean="0"/>
              <a:t>5 June 2023</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a:p>
        </p:txBody>
      </p:sp>
      <p:sp>
        <p:nvSpPr>
          <p:cNvPr id="35" name="Content Placeholder 4">
            <a:extLst>
              <a:ext uri="{FF2B5EF4-FFF2-40B4-BE49-F238E27FC236}">
                <a16:creationId xmlns:a16="http://schemas.microsoft.com/office/drawing/2014/main" id="{6BD93726-3E24-4580-9BEB-0708247BF81F}"/>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5" name="Content Placeholder 4">
            <a:extLst>
              <a:ext uri="{FF2B5EF4-FFF2-40B4-BE49-F238E27FC236}">
                <a16:creationId xmlns:a16="http://schemas.microsoft.com/office/drawing/2014/main" id="{5FEE4DCA-1CE9-470E-8174-92DF0733542D}"/>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6" name="Content Placeholder 4">
            <a:extLst>
              <a:ext uri="{FF2B5EF4-FFF2-40B4-BE49-F238E27FC236}">
                <a16:creationId xmlns:a16="http://schemas.microsoft.com/office/drawing/2014/main" id="{36DC3936-F27D-4557-85C1-4F9068DA0D22}"/>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28" name="Content Placeholder 4">
            <a:extLst>
              <a:ext uri="{FF2B5EF4-FFF2-40B4-BE49-F238E27FC236}">
                <a16:creationId xmlns:a16="http://schemas.microsoft.com/office/drawing/2014/main" id="{6FA18B0C-A64B-4CBC-83A4-F3DCB136BA34}"/>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Tree>
    <p:extLst>
      <p:ext uri="{BB962C8B-B14F-4D97-AF65-F5344CB8AC3E}">
        <p14:creationId xmlns:p14="http://schemas.microsoft.com/office/powerpoint/2010/main" val="2463385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Column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28">
            <a:extLst>
              <a:ext uri="{FF2B5EF4-FFF2-40B4-BE49-F238E27FC236}">
                <a16:creationId xmlns:a16="http://schemas.microsoft.com/office/drawing/2014/main" id="{6AEF0B51-B741-4884-9983-2E7006666111}"/>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C97CC203-263E-46E4-B789-B61174FD8DE7}"/>
              </a:ext>
            </a:extLst>
          </p:cNvPr>
          <p:cNvSpPr>
            <a:spLocks noGrp="1"/>
          </p:cNvSpPr>
          <p:nvPr>
            <p:ph sz="quarter" idx="21"/>
          </p:nvPr>
        </p:nvSpPr>
        <p:spPr>
          <a:xfrm>
            <a:off x="515939" y="1592635"/>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7" name="Content Placeholder 4">
            <a:extLst>
              <a:ext uri="{FF2B5EF4-FFF2-40B4-BE49-F238E27FC236}">
                <a16:creationId xmlns:a16="http://schemas.microsoft.com/office/drawing/2014/main" id="{867C890C-CB2B-4D56-A272-AFEA038C4BE2}"/>
              </a:ext>
            </a:extLst>
          </p:cNvPr>
          <p:cNvSpPr>
            <a:spLocks noGrp="1"/>
          </p:cNvSpPr>
          <p:nvPr>
            <p:ph sz="quarter" idx="22"/>
          </p:nvPr>
        </p:nvSpPr>
        <p:spPr>
          <a:xfrm>
            <a:off x="6275387" y="1592263"/>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0" name="Datumsplatzhalter 3">
            <a:extLst>
              <a:ext uri="{FF2B5EF4-FFF2-40B4-BE49-F238E27FC236}">
                <a16:creationId xmlns:a16="http://schemas.microsoft.com/office/drawing/2014/main" id="{FFE68E16-69C3-42B3-BDA8-FCB13EC96B0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5000C8E-754C-4950-BEE8-0519853D3A1F}" type="datetime3">
              <a:rPr lang="en-US" smtClean="0"/>
              <a:t>5 June 2023</a:t>
            </a:fld>
            <a:endParaRPr lang="en-US"/>
          </a:p>
        </p:txBody>
      </p:sp>
      <p:sp>
        <p:nvSpPr>
          <p:cNvPr id="21" name="Foliennummernplatzhalter 5">
            <a:extLst>
              <a:ext uri="{FF2B5EF4-FFF2-40B4-BE49-F238E27FC236}">
                <a16:creationId xmlns:a16="http://schemas.microsoft.com/office/drawing/2014/main" id="{AFAC85DC-3FC5-4730-9E59-4BBF1986315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2" name="Footer Placeholder 4">
            <a:extLst>
              <a:ext uri="{FF2B5EF4-FFF2-40B4-BE49-F238E27FC236}">
                <a16:creationId xmlns:a16="http://schemas.microsoft.com/office/drawing/2014/main" id="{56CF4C7C-7D59-4D8E-A7DC-730B7AA4ACC5}"/>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23" name="Datumsplatzhalter 3">
            <a:extLst>
              <a:ext uri="{FF2B5EF4-FFF2-40B4-BE49-F238E27FC236}">
                <a16:creationId xmlns:a16="http://schemas.microsoft.com/office/drawing/2014/main" id="{7795F99D-F649-4965-BDE0-19E6369227E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4" name="Datumsplatzhalter 3">
            <a:extLst>
              <a:ext uri="{FF2B5EF4-FFF2-40B4-BE49-F238E27FC236}">
                <a16:creationId xmlns:a16="http://schemas.microsoft.com/office/drawing/2014/main" id="{1F986398-37E5-4F4D-AB8D-BB56203194A3}"/>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3351293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Columns Subtitle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28">
            <a:extLst>
              <a:ext uri="{FF2B5EF4-FFF2-40B4-BE49-F238E27FC236}">
                <a16:creationId xmlns:a16="http://schemas.microsoft.com/office/drawing/2014/main" id="{6AEF0B51-B741-4884-9983-2E7006666111}"/>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2023 Bruker</a:t>
            </a:r>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2" name="Datumsplatzhalter 3">
            <a:extLst>
              <a:ext uri="{FF2B5EF4-FFF2-40B4-BE49-F238E27FC236}">
                <a16:creationId xmlns:a16="http://schemas.microsoft.com/office/drawing/2014/main" id="{214FF92A-CD10-4D53-A4D8-849C0FFB3CB1}"/>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25822CF-894C-4C7D-BD20-E2540F08D343}" type="datetime3">
              <a:rPr lang="en-US" smtClean="0"/>
              <a:t>5 June 2023</a:t>
            </a:fld>
            <a:endParaRPr lang="en-US"/>
          </a:p>
        </p:txBody>
      </p:sp>
      <p:sp>
        <p:nvSpPr>
          <p:cNvPr id="23" name="Foliennummernplatzhalter 5">
            <a:extLst>
              <a:ext uri="{FF2B5EF4-FFF2-40B4-BE49-F238E27FC236}">
                <a16:creationId xmlns:a16="http://schemas.microsoft.com/office/drawing/2014/main" id="{C911D53B-8D1C-4C9F-8302-0088BAA90B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4" name="Footer Placeholder 4">
            <a:extLst>
              <a:ext uri="{FF2B5EF4-FFF2-40B4-BE49-F238E27FC236}">
                <a16:creationId xmlns:a16="http://schemas.microsoft.com/office/drawing/2014/main" id="{115D0268-3A78-4097-8CAB-E36F670CAB4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25" name="Datumsplatzhalter 3">
            <a:extLst>
              <a:ext uri="{FF2B5EF4-FFF2-40B4-BE49-F238E27FC236}">
                <a16:creationId xmlns:a16="http://schemas.microsoft.com/office/drawing/2014/main" id="{965A05BB-B789-450B-8E0A-15CB063D3597}"/>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6" name="Datumsplatzhalter 3">
            <a:extLst>
              <a:ext uri="{FF2B5EF4-FFF2-40B4-BE49-F238E27FC236}">
                <a16:creationId xmlns:a16="http://schemas.microsoft.com/office/drawing/2014/main" id="{F43ABC35-DA4E-4962-9FCF-31DFEADC4CAA}"/>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7" name="Content Placeholder 4">
            <a:extLst>
              <a:ext uri="{FF2B5EF4-FFF2-40B4-BE49-F238E27FC236}">
                <a16:creationId xmlns:a16="http://schemas.microsoft.com/office/drawing/2014/main" id="{E7641CFF-1399-4824-8361-1A4BBC13BAF8}"/>
              </a:ext>
            </a:extLst>
          </p:cNvPr>
          <p:cNvSpPr>
            <a:spLocks noGrp="1"/>
          </p:cNvSpPr>
          <p:nvPr>
            <p:ph sz="quarter" idx="21"/>
          </p:nvPr>
        </p:nvSpPr>
        <p:spPr>
          <a:xfrm>
            <a:off x="515937"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8" name="Content Placeholder 4">
            <a:extLst>
              <a:ext uri="{FF2B5EF4-FFF2-40B4-BE49-F238E27FC236}">
                <a16:creationId xmlns:a16="http://schemas.microsoft.com/office/drawing/2014/main" id="{5246392C-F663-4C85-8724-BD5D5BBC25C8}"/>
              </a:ext>
            </a:extLst>
          </p:cNvPr>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a:t>
            </a:r>
            <a:br>
              <a:rPr lang="en-US"/>
            </a:br>
            <a:r>
              <a:rPr lang="en-US"/>
              <a:t>of approx. 85 characters in maximum two lines</a:t>
            </a:r>
          </a:p>
        </p:txBody>
      </p:sp>
      <p:sp>
        <p:nvSpPr>
          <p:cNvPr id="29" name="Content Placeholder 4">
            <a:extLst>
              <a:ext uri="{FF2B5EF4-FFF2-40B4-BE49-F238E27FC236}">
                <a16:creationId xmlns:a16="http://schemas.microsoft.com/office/drawing/2014/main" id="{9387579F-A838-43E4-A418-77EF95CD6077}"/>
              </a:ext>
            </a:extLst>
          </p:cNvPr>
          <p:cNvSpPr>
            <a:spLocks noGrp="1"/>
          </p:cNvSpPr>
          <p:nvPr>
            <p:ph sz="quarter" idx="23"/>
          </p:nvPr>
        </p:nvSpPr>
        <p:spPr>
          <a:xfrm>
            <a:off x="6275386"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0" name="Content Placeholder 4">
            <a:extLst>
              <a:ext uri="{FF2B5EF4-FFF2-40B4-BE49-F238E27FC236}">
                <a16:creationId xmlns:a16="http://schemas.microsoft.com/office/drawing/2014/main" id="{626D4B07-0CED-4747-A69E-9C954836E78C}"/>
              </a:ext>
            </a:extLst>
          </p:cNvPr>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a:t>
            </a:r>
            <a:br>
              <a:rPr lang="en-US"/>
            </a:br>
            <a:r>
              <a:rPr lang="en-US"/>
              <a:t>of approx. 85 characters in maximum two lines</a:t>
            </a:r>
          </a:p>
        </p:txBody>
      </p:sp>
    </p:spTree>
    <p:extLst>
      <p:ext uri="{BB962C8B-B14F-4D97-AF65-F5344CB8AC3E}">
        <p14:creationId xmlns:p14="http://schemas.microsoft.com/office/powerpoint/2010/main" val="1414522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5" name="Content Placeholder 4">
            <a:extLst>
              <a:ext uri="{FF2B5EF4-FFF2-40B4-BE49-F238E27FC236}">
                <a16:creationId xmlns:a16="http://schemas.microsoft.com/office/drawing/2014/main" id="{780B78DF-AC7B-4E21-91DC-B666F3412B78}"/>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A327DB1-75CA-4531-92C9-DBCA1342043B}" type="datetime3">
              <a:rPr lang="en-US" smtClean="0"/>
              <a:t>5 June 2023</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161524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0AFF429-20FA-4561-9DCD-2109AF67A0A2}"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0" name="Content Placeholder 4">
            <a:extLst>
              <a:ext uri="{FF2B5EF4-FFF2-40B4-BE49-F238E27FC236}">
                <a16:creationId xmlns:a16="http://schemas.microsoft.com/office/drawing/2014/main" id="{F7EA93E6-187B-46EE-9CF1-36A08A2BFB0E}"/>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1" name="Content Placeholder 4">
            <a:extLst>
              <a:ext uri="{FF2B5EF4-FFF2-40B4-BE49-F238E27FC236}">
                <a16:creationId xmlns:a16="http://schemas.microsoft.com/office/drawing/2014/main" id="{E2DF69DD-51F9-415A-929E-790824554E85}"/>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Tree>
    <p:extLst>
      <p:ext uri="{BB962C8B-B14F-4D97-AF65-F5344CB8AC3E}">
        <p14:creationId xmlns:p14="http://schemas.microsoft.com/office/powerpoint/2010/main" val="473233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Columns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28">
            <a:extLst>
              <a:ext uri="{FF2B5EF4-FFF2-40B4-BE49-F238E27FC236}">
                <a16:creationId xmlns:a16="http://schemas.microsoft.com/office/drawing/2014/main" id="{85B3252C-7552-451C-81A1-5E9817CC15A8}"/>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C6AD66C-B481-44B5-A990-D122E0A76024}" type="datetime3">
              <a:rPr lang="en-US" smtClean="0"/>
              <a:t>5 June 2023</a:t>
            </a:fld>
            <a:endParaRPr lang="en-US"/>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D71BD509-4E91-4647-9BC2-47CE1987E540}"/>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0" name="Datumsplatzhalter 3">
            <a:extLst>
              <a:ext uri="{FF2B5EF4-FFF2-40B4-BE49-F238E27FC236}">
                <a16:creationId xmlns:a16="http://schemas.microsoft.com/office/drawing/2014/main" id="{CCF1AD21-730B-4B0B-92E6-D81BE7171A1F}"/>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1" name="Datumsplatzhalter 3">
            <a:extLst>
              <a:ext uri="{FF2B5EF4-FFF2-40B4-BE49-F238E27FC236}">
                <a16:creationId xmlns:a16="http://schemas.microsoft.com/office/drawing/2014/main" id="{6088C73C-C6E1-49F4-BEDB-41AB9338C42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315911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C0CFDD35-FEB3-4238-BABB-34435A3A886B}"/>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Presentation title with </a:t>
            </a:r>
            <a:br>
              <a:rPr lang="en-US" noProof="0"/>
            </a:br>
            <a:r>
              <a:rPr lang="en-US" noProof="0"/>
              <a:t>a maximum of approx. 80 characters</a:t>
            </a:r>
          </a:p>
        </p:txBody>
      </p:sp>
      <p:sp>
        <p:nvSpPr>
          <p:cNvPr id="2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11">
            <a:extLst>
              <a:ext uri="{FF2B5EF4-FFF2-40B4-BE49-F238E27FC236}">
                <a16:creationId xmlns:a16="http://schemas.microsoft.com/office/drawing/2014/main" id="{7F5EADA0-A981-4C81-ABFD-CAA4797CDD43}"/>
              </a:ext>
            </a:extLst>
          </p:cNvPr>
          <p:cNvCxnSpPr>
            <a:cxnSpLocks/>
          </p:cNvCxnSpPr>
          <p:nvPr userDrawn="1"/>
        </p:nvCxnSpPr>
        <p:spPr>
          <a:xfrm flipH="1">
            <a:off x="515939" y="3248560"/>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0" name="Textplatzhalter 3">
            <a:extLst>
              <a:ext uri="{FF2B5EF4-FFF2-40B4-BE49-F238E27FC236}">
                <a16:creationId xmlns:a16="http://schemas.microsoft.com/office/drawing/2014/main" id="{56FA5B47-E27A-414E-9C0A-A04AA3225020}"/>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90 characters</a:t>
            </a:r>
          </a:p>
        </p:txBody>
      </p:sp>
      <p:sp>
        <p:nvSpPr>
          <p:cNvPr id="12" name="Content Placeholder 4">
            <a:extLst>
              <a:ext uri="{FF2B5EF4-FFF2-40B4-BE49-F238E27FC236}">
                <a16:creationId xmlns:a16="http://schemas.microsoft.com/office/drawing/2014/main" id="{4E7C2AAF-0523-42AA-B0C4-90A81688EE08}"/>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Speakers</a:t>
            </a:r>
          </a:p>
          <a:p>
            <a:pPr lvl="0"/>
            <a:r>
              <a:rPr lang="en-US"/>
              <a:t>and Date</a:t>
            </a:r>
          </a:p>
        </p:txBody>
      </p:sp>
      <p:sp>
        <p:nvSpPr>
          <p:cNvPr id="13" name="Text Placeholder 3">
            <a:extLst>
              <a:ext uri="{FF2B5EF4-FFF2-40B4-BE49-F238E27FC236}">
                <a16:creationId xmlns:a16="http://schemas.microsoft.com/office/drawing/2014/main" id="{A4120001-E609-40D2-A40B-C7523B134091}"/>
              </a:ext>
            </a:extLst>
          </p:cNvPr>
          <p:cNvSpPr>
            <a:spLocks noGrp="1"/>
          </p:cNvSpPr>
          <p:nvPr>
            <p:ph type="body" sz="quarter" idx="27" hasCustomPrompt="1"/>
          </p:nvPr>
        </p:nvSpPr>
        <p:spPr>
          <a:xfrm>
            <a:off x="506666" y="6611112"/>
            <a:ext cx="11168664" cy="128016"/>
          </a:xfrm>
        </p:spPr>
        <p:txBody>
          <a:bodyPr/>
          <a:lstStyle>
            <a:lvl1pPr marL="0" indent="0">
              <a:lnSpc>
                <a:spcPct val="100000"/>
              </a:lnSpc>
              <a:spcAft>
                <a:spcPts val="0"/>
              </a:spcAft>
              <a:buNone/>
              <a:defRPr sz="800">
                <a:solidFill>
                  <a:schemeClr val="tx2"/>
                </a:solidFill>
                <a:latin typeface="+mj-lt"/>
              </a:defRPr>
            </a:lvl1pPr>
          </a:lstStyle>
          <a:p>
            <a:pPr lvl="0"/>
            <a:r>
              <a:rPr lang="de-DE"/>
              <a:t>T</a:t>
            </a:r>
            <a:r>
              <a:rPr lang="en-US" err="1"/>
              <a:t>itle</a:t>
            </a:r>
            <a:r>
              <a:rPr lang="en-US"/>
              <a:t> Footer</a:t>
            </a:r>
          </a:p>
        </p:txBody>
      </p:sp>
      <p:pic>
        <p:nvPicPr>
          <p:cNvPr id="14" name="Graphic 13">
            <a:extLst>
              <a:ext uri="{FF2B5EF4-FFF2-40B4-BE49-F238E27FC236}">
                <a16:creationId xmlns:a16="http://schemas.microsoft.com/office/drawing/2014/main" id="{369B72A8-C22D-459C-A78E-80954662819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176288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3 Columns Subtitle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28">
            <a:extLst>
              <a:ext uri="{FF2B5EF4-FFF2-40B4-BE49-F238E27FC236}">
                <a16:creationId xmlns:a16="http://schemas.microsoft.com/office/drawing/2014/main" id="{85B3252C-7552-451C-81A1-5E9817CC15A8}"/>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8" name="Datumsplatzhalter 3">
            <a:extLst>
              <a:ext uri="{FF2B5EF4-FFF2-40B4-BE49-F238E27FC236}">
                <a16:creationId xmlns:a16="http://schemas.microsoft.com/office/drawing/2014/main" id="{022BA883-F7ED-4E70-BE2A-1C8E19873C95}"/>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7A532B0-AC75-4C84-87D2-81135E722F90}" type="datetime3">
              <a:rPr lang="en-US" smtClean="0"/>
              <a:t>5 June 2023</a:t>
            </a:fld>
            <a:endParaRPr lang="en-US"/>
          </a:p>
        </p:txBody>
      </p:sp>
      <p:sp>
        <p:nvSpPr>
          <p:cNvPr id="29" name="Foliennummernplatzhalter 5">
            <a:extLst>
              <a:ext uri="{FF2B5EF4-FFF2-40B4-BE49-F238E27FC236}">
                <a16:creationId xmlns:a16="http://schemas.microsoft.com/office/drawing/2014/main" id="{B9DAF27E-EAEB-4344-87CA-A26845AD2B0C}"/>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0" name="Footer Placeholder 4">
            <a:extLst>
              <a:ext uri="{FF2B5EF4-FFF2-40B4-BE49-F238E27FC236}">
                <a16:creationId xmlns:a16="http://schemas.microsoft.com/office/drawing/2014/main" id="{F519E3E7-1F34-4C63-AC06-49593C7D2019}"/>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1" name="Datumsplatzhalter 3">
            <a:extLst>
              <a:ext uri="{FF2B5EF4-FFF2-40B4-BE49-F238E27FC236}">
                <a16:creationId xmlns:a16="http://schemas.microsoft.com/office/drawing/2014/main" id="{6F881489-C272-4A3D-82D0-9D3C3FA73AC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2" name="Datumsplatzhalter 3">
            <a:extLst>
              <a:ext uri="{FF2B5EF4-FFF2-40B4-BE49-F238E27FC236}">
                <a16:creationId xmlns:a16="http://schemas.microsoft.com/office/drawing/2014/main" id="{121ABFCE-43DB-4418-9492-C2AFFADBF6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3" name="Content Placeholder 4">
            <a:extLst>
              <a:ext uri="{FF2B5EF4-FFF2-40B4-BE49-F238E27FC236}">
                <a16:creationId xmlns:a16="http://schemas.microsoft.com/office/drawing/2014/main" id="{0A531E8D-AAAA-44F1-AB22-0280D2B594E8}"/>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4" name="Content Placeholder 4">
            <a:extLst>
              <a:ext uri="{FF2B5EF4-FFF2-40B4-BE49-F238E27FC236}">
                <a16:creationId xmlns:a16="http://schemas.microsoft.com/office/drawing/2014/main" id="{CF03CB5C-0957-4957-BCE5-D0AD281875FB}"/>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35" name="Content Placeholder 4">
            <a:extLst>
              <a:ext uri="{FF2B5EF4-FFF2-40B4-BE49-F238E27FC236}">
                <a16:creationId xmlns:a16="http://schemas.microsoft.com/office/drawing/2014/main" id="{DC2A7C17-1B17-494D-9D81-4ECC23E2BD62}"/>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6" name="Content Placeholder 4">
            <a:extLst>
              <a:ext uri="{FF2B5EF4-FFF2-40B4-BE49-F238E27FC236}">
                <a16:creationId xmlns:a16="http://schemas.microsoft.com/office/drawing/2014/main" id="{8D182E3F-FE99-4975-90C5-CE952B2B4FF5}"/>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37" name="Content Placeholder 4">
            <a:extLst>
              <a:ext uri="{FF2B5EF4-FFF2-40B4-BE49-F238E27FC236}">
                <a16:creationId xmlns:a16="http://schemas.microsoft.com/office/drawing/2014/main" id="{2AD84AD3-82F4-47D2-9534-A4B9D61C3C67}"/>
              </a:ext>
            </a:extLst>
          </p:cNvPr>
          <p:cNvSpPr>
            <a:spLocks noGrp="1"/>
          </p:cNvSpPr>
          <p:nvPr>
            <p:ph sz="quarter" idx="33"/>
          </p:nvPr>
        </p:nvSpPr>
        <p:spPr>
          <a:xfrm>
            <a:off x="819149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1" name="Content Placeholder 4">
            <a:extLst>
              <a:ext uri="{FF2B5EF4-FFF2-40B4-BE49-F238E27FC236}">
                <a16:creationId xmlns:a16="http://schemas.microsoft.com/office/drawing/2014/main" id="{26F3DC3C-8FE9-4862-B9C1-8C59ABF11B8D}"/>
              </a:ext>
            </a:extLst>
          </p:cNvPr>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Tree>
    <p:extLst>
      <p:ext uri="{BB962C8B-B14F-4D97-AF65-F5344CB8AC3E}">
        <p14:creationId xmlns:p14="http://schemas.microsoft.com/office/powerpoint/2010/main" val="197110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no Text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a:t>
            </a:r>
            <a:r>
              <a:rPr lang="de-DE" sz="800" noProof="0">
                <a:solidFill>
                  <a:schemeClr val="accent3"/>
                </a:solidFill>
                <a:latin typeface="+mj-lt"/>
                <a:ea typeface="Roboto" panose="02000000000000000000" pitchFamily="2" charset="0"/>
              </a:rPr>
              <a:t>2022</a:t>
            </a:r>
            <a:r>
              <a:rPr lang="en-US" sz="800" noProof="0">
                <a:solidFill>
                  <a:schemeClr val="accent3"/>
                </a:solidFill>
                <a:latin typeface="+mj-lt"/>
                <a:ea typeface="Roboto" panose="02000000000000000000" pitchFamily="2" charset="0"/>
              </a:rPr>
              <a:t> Bruker</a:t>
            </a:r>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F7BE0F7-A9A3-4F1C-A0B9-3A8DB21B6724}" type="datetime3">
              <a:rPr lang="en-US" smtClean="0"/>
              <a:t>5 June 2023</a:t>
            </a:fld>
            <a:endParaRPr lang="en-US"/>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Tree>
    <p:extLst>
      <p:ext uri="{BB962C8B-B14F-4D97-AF65-F5344CB8AC3E}">
        <p14:creationId xmlns:p14="http://schemas.microsoft.com/office/powerpoint/2010/main" val="112397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no Text Blue Footer">
    <p:bg>
      <p:bgPr>
        <a:solidFill>
          <a:schemeClr val="tx2"/>
        </a:solidFill>
        <a:effectLst/>
      </p:bgPr>
    </p:bg>
    <p:spTree>
      <p:nvGrpSpPr>
        <p:cNvPr id="1" name=""/>
        <p:cNvGrpSpPr/>
        <p:nvPr/>
      </p:nvGrpSpPr>
      <p:grpSpPr>
        <a:xfrm>
          <a:off x="0" y="0"/>
          <a:ext cx="0" cy="0"/>
          <a:chOff x="0" y="0"/>
          <a:chExt cx="0" cy="0"/>
        </a:xfrm>
      </p:grpSpPr>
      <p:sp>
        <p:nvSpPr>
          <p:cNvPr id="16" name="Trapez 1">
            <a:extLst>
              <a:ext uri="{FF2B5EF4-FFF2-40B4-BE49-F238E27FC236}">
                <a16:creationId xmlns:a16="http://schemas.microsoft.com/office/drawing/2014/main" id="{702D2414-EDFB-4B60-9115-4618C72EE35C}"/>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1C4F05CF-AD7A-41B5-AAC6-898F451AD258}" type="datetime3">
              <a:rPr lang="en-US" smtClean="0"/>
              <a:t>5 June 2023</a:t>
            </a:fld>
            <a:endParaRPr lang="en-US"/>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pic>
        <p:nvPicPr>
          <p:cNvPr id="25" name="Graphic 24">
            <a:extLst>
              <a:ext uri="{FF2B5EF4-FFF2-40B4-BE49-F238E27FC236}">
                <a16:creationId xmlns:a16="http://schemas.microsoft.com/office/drawing/2014/main" id="{EB24DC06-2A69-4D98-ADE5-A8E0BCF2461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557003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no Text Black Footer">
    <p:bg>
      <p:bgPr>
        <a:solidFill>
          <a:srgbClr val="000000"/>
        </a:solidFill>
        <a:effectLst/>
      </p:bgPr>
    </p:bg>
    <p:spTree>
      <p:nvGrpSpPr>
        <p:cNvPr id="1" name=""/>
        <p:cNvGrpSpPr/>
        <p:nvPr/>
      </p:nvGrpSpPr>
      <p:grpSpPr>
        <a:xfrm>
          <a:off x="0" y="0"/>
          <a:ext cx="0" cy="0"/>
          <a:chOff x="0" y="0"/>
          <a:chExt cx="0" cy="0"/>
        </a:xfrm>
      </p:grpSpPr>
      <p:sp>
        <p:nvSpPr>
          <p:cNvPr id="16" name="Trapez 1">
            <a:extLst>
              <a:ext uri="{FF2B5EF4-FFF2-40B4-BE49-F238E27FC236}">
                <a16:creationId xmlns:a16="http://schemas.microsoft.com/office/drawing/2014/main" id="{702D2414-EDFB-4B60-9115-4618C72EE35C}"/>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E879F50-FA2E-4AFA-98D1-27244B794096}" type="datetime3">
              <a:rPr lang="en-US" smtClean="0"/>
              <a:t>5 June 2023</a:t>
            </a:fld>
            <a:endParaRPr lang="en-US"/>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pic>
        <p:nvPicPr>
          <p:cNvPr id="26" name="Graphic 25">
            <a:extLst>
              <a:ext uri="{FF2B5EF4-FFF2-40B4-BE49-F238E27FC236}">
                <a16:creationId xmlns:a16="http://schemas.microsoft.com/office/drawing/2014/main" id="{6DCBEE33-BB8E-4D82-BC27-51D7CF50F3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093110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DD535F61-FBF1-438F-B48E-48D2FBE04BCB}"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3043517"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t>
            </a:r>
            <a:br>
              <a:rPr lang="en-US"/>
            </a:br>
            <a:r>
              <a:rPr lang="en-US"/>
              <a:t>approx. 140 characters in maximum two lines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a:extLst>
              <a:ext uri="{FF2B5EF4-FFF2-40B4-BE49-F238E27FC236}">
                <a16:creationId xmlns:a16="http://schemas.microsoft.com/office/drawing/2014/main" id="{3801F0B3-DA41-4A84-ABAB-471E9240B15A}"/>
              </a:ext>
            </a:extLst>
          </p:cNvPr>
          <p:cNvSpPr>
            <a:spLocks noGrp="1"/>
          </p:cNvSpPr>
          <p:nvPr>
            <p:ph sz="quarter" idx="33"/>
          </p:nvPr>
        </p:nvSpPr>
        <p:spPr>
          <a:xfrm>
            <a:off x="7533831"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Footer Placeholder 4">
            <a:extLst>
              <a:ext uri="{FF2B5EF4-FFF2-40B4-BE49-F238E27FC236}">
                <a16:creationId xmlns:a16="http://schemas.microsoft.com/office/drawing/2014/main" id="{D41DE48E-C3ED-46D7-98B8-17A65622D4E3}"/>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1272816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peaker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CC09350-D891-4023-9935-F93A1DF5B4DA}"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1037617" y="4226704"/>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a:extLst>
              <a:ext uri="{FF2B5EF4-FFF2-40B4-BE49-F238E27FC236}">
                <a16:creationId xmlns:a16="http://schemas.microsoft.com/office/drawing/2014/main" id="{42A3E1AD-99F5-4236-904C-0B0D0E290F12}"/>
              </a:ext>
            </a:extLst>
          </p:cNvPr>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21" name="Content Placeholder 4">
            <a:extLst>
              <a:ext uri="{FF2B5EF4-FFF2-40B4-BE49-F238E27FC236}">
                <a16:creationId xmlns:a16="http://schemas.microsoft.com/office/drawing/2014/main" id="{47FBE273-80AF-4BA7-8B64-A0C36DDCC6F5}"/>
              </a:ext>
            </a:extLst>
          </p:cNvPr>
          <p:cNvSpPr>
            <a:spLocks noGrp="1"/>
          </p:cNvSpPr>
          <p:nvPr>
            <p:ph sz="quarter" idx="34"/>
          </p:nvPr>
        </p:nvSpPr>
        <p:spPr>
          <a:xfrm>
            <a:off x="6797067" y="4227617"/>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22" name="Content Placeholder 4">
            <a:extLst>
              <a:ext uri="{FF2B5EF4-FFF2-40B4-BE49-F238E27FC236}">
                <a16:creationId xmlns:a16="http://schemas.microsoft.com/office/drawing/2014/main" id="{AC010EE5-600C-47CC-B2F6-C413785A833B}"/>
              </a:ext>
            </a:extLst>
          </p:cNvPr>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23" name="Graphic 22">
            <a:extLst>
              <a:ext uri="{FF2B5EF4-FFF2-40B4-BE49-F238E27FC236}">
                <a16:creationId xmlns:a16="http://schemas.microsoft.com/office/drawing/2014/main" id="{E4B47471-19AD-4255-9D13-280630652D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
        <p:nvSpPr>
          <p:cNvPr id="15" name="Footer Placeholder 4">
            <a:extLst>
              <a:ext uri="{FF2B5EF4-FFF2-40B4-BE49-F238E27FC236}">
                <a16:creationId xmlns:a16="http://schemas.microsoft.com/office/drawing/2014/main" id="{D6685E2E-3779-4C2D-B919-26C827E789A5}"/>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320900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30" name="Textplatzhalter 3">
            <a:extLst>
              <a:ext uri="{FF2B5EF4-FFF2-40B4-BE49-F238E27FC236}">
                <a16:creationId xmlns:a16="http://schemas.microsoft.com/office/drawing/2014/main" id="{9861BF8B-4157-B14F-9EDA-FB548DFEF05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extplatzhalter 3">
            <a:extLst>
              <a:ext uri="{FF2B5EF4-FFF2-40B4-BE49-F238E27FC236}">
                <a16:creationId xmlns:a16="http://schemas.microsoft.com/office/drawing/2014/main" id="{96523DEB-3E9A-AC42-8151-CB559BC86B39}"/>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01</a:t>
            </a:r>
          </a:p>
        </p:txBody>
      </p:sp>
      <p:sp>
        <p:nvSpPr>
          <p:cNvPr id="16" name="Textplatzhalter 3">
            <a:extLst>
              <a:ext uri="{FF2B5EF4-FFF2-40B4-BE49-F238E27FC236}">
                <a16:creationId xmlns:a16="http://schemas.microsoft.com/office/drawing/2014/main" id="{89124A6F-2670-B84E-BD6D-E4E3F96D8793}"/>
              </a:ext>
            </a:extLst>
          </p:cNvPr>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3" name="Textplatzhalter 3">
            <a:extLst>
              <a:ext uri="{FF2B5EF4-FFF2-40B4-BE49-F238E27FC236}">
                <a16:creationId xmlns:a16="http://schemas.microsoft.com/office/drawing/2014/main" id="{96523DEB-3E9A-AC42-8151-CB559BC86B39}"/>
              </a:ext>
            </a:extLst>
          </p:cNvPr>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02</a:t>
            </a:r>
          </a:p>
        </p:txBody>
      </p:sp>
      <p:sp>
        <p:nvSpPr>
          <p:cNvPr id="24" name="Textplatzhalter 3">
            <a:extLst>
              <a:ext uri="{FF2B5EF4-FFF2-40B4-BE49-F238E27FC236}">
                <a16:creationId xmlns:a16="http://schemas.microsoft.com/office/drawing/2014/main" id="{89124A6F-2670-B84E-BD6D-E4E3F96D8793}"/>
              </a:ext>
            </a:extLst>
          </p:cNvPr>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5" name="Textplatzhalter 3">
            <a:extLst>
              <a:ext uri="{FF2B5EF4-FFF2-40B4-BE49-F238E27FC236}">
                <a16:creationId xmlns:a16="http://schemas.microsoft.com/office/drawing/2014/main" id="{96523DEB-3E9A-AC42-8151-CB559BC86B39}"/>
              </a:ext>
            </a:extLst>
          </p:cNvPr>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p>
        </p:txBody>
      </p:sp>
      <p:sp>
        <p:nvSpPr>
          <p:cNvPr id="26" name="Textplatzhalter 3">
            <a:extLst>
              <a:ext uri="{FF2B5EF4-FFF2-40B4-BE49-F238E27FC236}">
                <a16:creationId xmlns:a16="http://schemas.microsoft.com/office/drawing/2014/main" id="{89124A6F-2670-B84E-BD6D-E4E3F96D8793}"/>
              </a:ext>
            </a:extLst>
          </p:cNvPr>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27" name="Textplatzhalter 3">
            <a:extLst>
              <a:ext uri="{FF2B5EF4-FFF2-40B4-BE49-F238E27FC236}">
                <a16:creationId xmlns:a16="http://schemas.microsoft.com/office/drawing/2014/main" id="{96523DEB-3E9A-AC42-8151-CB559BC86B39}"/>
              </a:ext>
            </a:extLst>
          </p:cNvPr>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04</a:t>
            </a:r>
          </a:p>
        </p:txBody>
      </p:sp>
      <p:sp>
        <p:nvSpPr>
          <p:cNvPr id="28" name="Textplatzhalter 3">
            <a:extLst>
              <a:ext uri="{FF2B5EF4-FFF2-40B4-BE49-F238E27FC236}">
                <a16:creationId xmlns:a16="http://schemas.microsoft.com/office/drawing/2014/main" id="{89124A6F-2670-B84E-BD6D-E4E3F96D8793}"/>
              </a:ext>
            </a:extLst>
          </p:cNvPr>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1" name="Textplatzhalter 3">
            <a:extLst>
              <a:ext uri="{FF2B5EF4-FFF2-40B4-BE49-F238E27FC236}">
                <a16:creationId xmlns:a16="http://schemas.microsoft.com/office/drawing/2014/main" id="{96523DEB-3E9A-AC42-8151-CB559BC86B39}"/>
              </a:ext>
            </a:extLst>
          </p:cNvPr>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p>
        </p:txBody>
      </p:sp>
      <p:sp>
        <p:nvSpPr>
          <p:cNvPr id="32" name="Textplatzhalter 3">
            <a:extLst>
              <a:ext uri="{FF2B5EF4-FFF2-40B4-BE49-F238E27FC236}">
                <a16:creationId xmlns:a16="http://schemas.microsoft.com/office/drawing/2014/main" id="{89124A6F-2670-B84E-BD6D-E4E3F96D8793}"/>
              </a:ext>
            </a:extLst>
          </p:cNvPr>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3" name="Textplatzhalter 3">
            <a:extLst>
              <a:ext uri="{FF2B5EF4-FFF2-40B4-BE49-F238E27FC236}">
                <a16:creationId xmlns:a16="http://schemas.microsoft.com/office/drawing/2014/main" id="{96523DEB-3E9A-AC42-8151-CB559BC86B39}"/>
              </a:ext>
            </a:extLst>
          </p:cNvPr>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p>
        </p:txBody>
      </p:sp>
      <p:sp>
        <p:nvSpPr>
          <p:cNvPr id="34" name="Textplatzhalter 3">
            <a:extLst>
              <a:ext uri="{FF2B5EF4-FFF2-40B4-BE49-F238E27FC236}">
                <a16:creationId xmlns:a16="http://schemas.microsoft.com/office/drawing/2014/main" id="{89124A6F-2670-B84E-BD6D-E4E3F96D8793}"/>
              </a:ext>
            </a:extLst>
          </p:cNvPr>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5" name="Textplatzhalter 3">
            <a:extLst>
              <a:ext uri="{FF2B5EF4-FFF2-40B4-BE49-F238E27FC236}">
                <a16:creationId xmlns:a16="http://schemas.microsoft.com/office/drawing/2014/main" id="{96523DEB-3E9A-AC42-8151-CB559BC86B39}"/>
              </a:ext>
            </a:extLst>
          </p:cNvPr>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p>
        </p:txBody>
      </p:sp>
      <p:sp>
        <p:nvSpPr>
          <p:cNvPr id="36" name="Textplatzhalter 3">
            <a:extLst>
              <a:ext uri="{FF2B5EF4-FFF2-40B4-BE49-F238E27FC236}">
                <a16:creationId xmlns:a16="http://schemas.microsoft.com/office/drawing/2014/main" id="{89124A6F-2670-B84E-BD6D-E4E3F96D8793}"/>
              </a:ext>
            </a:extLst>
          </p:cNvPr>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7" name="Textplatzhalter 3">
            <a:extLst>
              <a:ext uri="{FF2B5EF4-FFF2-40B4-BE49-F238E27FC236}">
                <a16:creationId xmlns:a16="http://schemas.microsoft.com/office/drawing/2014/main" id="{96523DEB-3E9A-AC42-8151-CB559BC86B39}"/>
              </a:ext>
            </a:extLst>
          </p:cNvPr>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08</a:t>
            </a:r>
          </a:p>
        </p:txBody>
      </p:sp>
      <p:sp>
        <p:nvSpPr>
          <p:cNvPr id="38" name="Textplatzhalter 3">
            <a:extLst>
              <a:ext uri="{FF2B5EF4-FFF2-40B4-BE49-F238E27FC236}">
                <a16:creationId xmlns:a16="http://schemas.microsoft.com/office/drawing/2014/main" id="{89124A6F-2670-B84E-BD6D-E4E3F96D8793}"/>
              </a:ext>
            </a:extLst>
          </p:cNvPr>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45" name="Titelplatzhalter 1">
            <a:extLst>
              <a:ext uri="{FF2B5EF4-FFF2-40B4-BE49-F238E27FC236}">
                <a16:creationId xmlns:a16="http://schemas.microsoft.com/office/drawing/2014/main" id="{6453F368-6889-417C-A338-273551D7564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Agenda title with a maximum of </a:t>
            </a:r>
            <a:br>
              <a:rPr lang="en-US" noProof="0"/>
            </a:br>
            <a:r>
              <a:rPr lang="en-US" noProof="0"/>
              <a:t>approx. 120 characters in maximum two lines</a:t>
            </a:r>
          </a:p>
        </p:txBody>
      </p:sp>
      <p:sp>
        <p:nvSpPr>
          <p:cNvPr id="51" name="Datumsplatzhalter 3">
            <a:extLst>
              <a:ext uri="{FF2B5EF4-FFF2-40B4-BE49-F238E27FC236}">
                <a16:creationId xmlns:a16="http://schemas.microsoft.com/office/drawing/2014/main" id="{F1F50024-E250-4528-9B3E-830619280A3D}"/>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972D748-BF10-4CEE-8E2A-63B8CDFDD609}" type="datetime3">
              <a:rPr lang="en-US" smtClean="0"/>
              <a:t>5 June 2023</a:t>
            </a:fld>
            <a:endParaRPr lang="en-US"/>
          </a:p>
        </p:txBody>
      </p:sp>
      <p:sp>
        <p:nvSpPr>
          <p:cNvPr id="52" name="Foliennummernplatzhalter 5">
            <a:extLst>
              <a:ext uri="{FF2B5EF4-FFF2-40B4-BE49-F238E27FC236}">
                <a16:creationId xmlns:a16="http://schemas.microsoft.com/office/drawing/2014/main" id="{DB161058-320D-4627-92E7-24BC18DE8E5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9" name="Footer Placeholder 4">
            <a:extLst>
              <a:ext uri="{FF2B5EF4-FFF2-40B4-BE49-F238E27FC236}">
                <a16:creationId xmlns:a16="http://schemas.microsoft.com/office/drawing/2014/main" id="{4312A6B9-7992-4591-AF7A-FFBD4095F1EB}"/>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2056474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Column Whi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p:nvPr>
        </p:nvSpPr>
        <p:spPr>
          <a:xfrm>
            <a:off x="515939" y="1592635"/>
            <a:ext cx="1116012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CF5697B-B0EB-4845-8295-6BF47520DD0F}" type="datetime3">
              <a:rPr lang="en-US" smtClean="0"/>
              <a:t>5 June 2023</a:t>
            </a:fld>
            <a:endParaRPr lang="en-US"/>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8" name="Footer Placeholder 4">
            <a:extLst>
              <a:ext uri="{FF2B5EF4-FFF2-40B4-BE49-F238E27FC236}">
                <a16:creationId xmlns:a16="http://schemas.microsoft.com/office/drawing/2014/main" id="{D191CD9B-E345-4880-8C3C-9BB6E4F6B88C}"/>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691667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Column Subtitle White">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FAB3B0C1-BC1E-4425-A8E8-E02CE9650E7C}"/>
              </a:ext>
            </a:extLst>
          </p:cNvPr>
          <p:cNvSpPr>
            <a:spLocks noGrp="1"/>
          </p:cNvSpPr>
          <p:nvPr>
            <p:ph sz="quarter" idx="21"/>
          </p:nvPr>
        </p:nvSpPr>
        <p:spPr>
          <a:xfrm>
            <a:off x="515937" y="2210577"/>
            <a:ext cx="1116012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8" name="Content Placeholder 4">
            <a:extLst>
              <a:ext uri="{FF2B5EF4-FFF2-40B4-BE49-F238E27FC236}">
                <a16:creationId xmlns:a16="http://schemas.microsoft.com/office/drawing/2014/main" id="{86EF8F62-05CB-4821-BA3D-ECB4331436A2}"/>
              </a:ext>
            </a:extLst>
          </p:cNvPr>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of </a:t>
            </a:r>
            <a:br>
              <a:rPr lang="en-US"/>
            </a:br>
            <a:r>
              <a:rPr lang="en-US"/>
              <a:t>approx. 180 characters in maximum two lines</a:t>
            </a:r>
          </a:p>
        </p:txBody>
      </p:sp>
      <p:sp>
        <p:nvSpPr>
          <p:cNvPr id="15" name="Datumsplatzhalter 3">
            <a:extLst>
              <a:ext uri="{FF2B5EF4-FFF2-40B4-BE49-F238E27FC236}">
                <a16:creationId xmlns:a16="http://schemas.microsoft.com/office/drawing/2014/main" id="{0A7EE14C-A228-4D08-9CC1-5215F60B2878}"/>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148F506-8EF4-4901-8F75-C44043995A77}" type="datetime3">
              <a:rPr lang="en-US" smtClean="0"/>
              <a:t>5 June 2023</a:t>
            </a:fld>
            <a:endParaRPr lang="en-US"/>
          </a:p>
        </p:txBody>
      </p:sp>
      <p:sp>
        <p:nvSpPr>
          <p:cNvPr id="19" name="Foliennummernplatzhalter 5">
            <a:extLst>
              <a:ext uri="{FF2B5EF4-FFF2-40B4-BE49-F238E27FC236}">
                <a16:creationId xmlns:a16="http://schemas.microsoft.com/office/drawing/2014/main" id="{981180F7-7F67-4206-8EB1-F8B4CEC6AF3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9" name="Footer Placeholder 4">
            <a:extLst>
              <a:ext uri="{FF2B5EF4-FFF2-40B4-BE49-F238E27FC236}">
                <a16:creationId xmlns:a16="http://schemas.microsoft.com/office/drawing/2014/main" id="{A6049023-A64B-4C05-9087-EE8607E756DD}"/>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245688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4464D17-3593-432C-93AD-47C11CDDF5CD}" type="datetime3">
              <a:rPr lang="en-US" smtClean="0"/>
              <a:t>5 June 2023</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a:p>
        </p:txBody>
      </p:sp>
      <p:sp>
        <p:nvSpPr>
          <p:cNvPr id="16" name="Content Placeholder 4">
            <a:extLst>
              <a:ext uri="{FF2B5EF4-FFF2-40B4-BE49-F238E27FC236}">
                <a16:creationId xmlns:a16="http://schemas.microsoft.com/office/drawing/2014/main" id="{C34797F4-61C6-455C-8BFA-5E6860B1A708}"/>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1" name="Content Placeholder 4">
            <a:extLst>
              <a:ext uri="{FF2B5EF4-FFF2-40B4-BE49-F238E27FC236}">
                <a16:creationId xmlns:a16="http://schemas.microsoft.com/office/drawing/2014/main" id="{43DFB8B9-75ED-4BF5-841E-476EBF9E91D8}"/>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12" name="Footer Placeholder 4">
            <a:extLst>
              <a:ext uri="{FF2B5EF4-FFF2-40B4-BE49-F238E27FC236}">
                <a16:creationId xmlns:a16="http://schemas.microsoft.com/office/drawing/2014/main" id="{901D1429-53BC-4B38-8AE4-FC9059502811}"/>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268048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01 – Medi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A699E8-21FF-4230-B1F1-D99E5C847017}"/>
              </a:ext>
            </a:extLst>
          </p:cNvPr>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3">
            <a:extLst>
              <a:ext uri="{FF2B5EF4-FFF2-40B4-BE49-F238E27FC236}">
                <a16:creationId xmlns:a16="http://schemas.microsoft.com/office/drawing/2014/main" id="{E6CDC680-F6E8-4279-B2DA-09C07617C127}"/>
              </a:ext>
            </a:extLst>
          </p:cNvPr>
          <p:cNvSpPr>
            <a:spLocks noGrp="1"/>
          </p:cNvSpPr>
          <p:nvPr>
            <p:ph type="body" sz="quarter" idx="28"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90 characters</a:t>
            </a:r>
          </a:p>
        </p:txBody>
      </p:sp>
      <p:cxnSp>
        <p:nvCxnSpPr>
          <p:cNvPr id="18" name="Gerade Verbindung 11">
            <a:extLst>
              <a:ext uri="{FF2B5EF4-FFF2-40B4-BE49-F238E27FC236}">
                <a16:creationId xmlns:a16="http://schemas.microsoft.com/office/drawing/2014/main" id="{6E618191-0AAC-46F3-AC1D-B766818BD5BD}"/>
              </a:ext>
            </a:extLst>
          </p:cNvPr>
          <p:cNvCxnSpPr>
            <a:cxnSpLocks/>
          </p:cNvCxnSpPr>
          <p:nvPr userDrawn="1"/>
        </p:nvCxnSpPr>
        <p:spPr>
          <a:xfrm flipH="1">
            <a:off x="515938" y="5267694"/>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elplatzhalter 1">
            <a:extLst>
              <a:ext uri="{FF2B5EF4-FFF2-40B4-BE49-F238E27FC236}">
                <a16:creationId xmlns:a16="http://schemas.microsoft.com/office/drawing/2014/main" id="{67E7FFF9-191B-41BF-AE73-CFCF7D86E40E}"/>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Chapter title with </a:t>
            </a:r>
            <a:br>
              <a:rPr lang="en-US" noProof="0"/>
            </a:br>
            <a:r>
              <a:rPr lang="en-US" noProof="0"/>
              <a:t>a maximum of approx. 80 characters</a:t>
            </a:r>
          </a:p>
        </p:txBody>
      </p:sp>
      <p:pic>
        <p:nvPicPr>
          <p:cNvPr id="11" name="Graphic 10">
            <a:extLst>
              <a:ext uri="{FF2B5EF4-FFF2-40B4-BE49-F238E27FC236}">
                <a16:creationId xmlns:a16="http://schemas.microsoft.com/office/drawing/2014/main" id="{849929E0-6CBD-4D24-AFC2-FD653475046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077173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9BF986B-9A9A-4F68-8C70-CDDEECB72538}" type="datetime3">
              <a:rPr lang="en-US" smtClean="0"/>
              <a:t>5 June 2023</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a:p>
        </p:txBody>
      </p:sp>
      <p:sp>
        <p:nvSpPr>
          <p:cNvPr id="35" name="Content Placeholder 4">
            <a:extLst>
              <a:ext uri="{FF2B5EF4-FFF2-40B4-BE49-F238E27FC236}">
                <a16:creationId xmlns:a16="http://schemas.microsoft.com/office/drawing/2014/main" id="{6BD93726-3E24-4580-9BEB-0708247BF81F}"/>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5" name="Content Placeholder 4">
            <a:extLst>
              <a:ext uri="{FF2B5EF4-FFF2-40B4-BE49-F238E27FC236}">
                <a16:creationId xmlns:a16="http://schemas.microsoft.com/office/drawing/2014/main" id="{5FEE4DCA-1CE9-470E-8174-92DF0733542D}"/>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6" name="Content Placeholder 4">
            <a:extLst>
              <a:ext uri="{FF2B5EF4-FFF2-40B4-BE49-F238E27FC236}">
                <a16:creationId xmlns:a16="http://schemas.microsoft.com/office/drawing/2014/main" id="{36DC3936-F27D-4557-85C1-4F9068DA0D22}"/>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28" name="Content Placeholder 4">
            <a:extLst>
              <a:ext uri="{FF2B5EF4-FFF2-40B4-BE49-F238E27FC236}">
                <a16:creationId xmlns:a16="http://schemas.microsoft.com/office/drawing/2014/main" id="{6FA18B0C-A64B-4CBC-83A4-F3DCB136BA34}"/>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13" name="Footer Placeholder 4">
            <a:extLst>
              <a:ext uri="{FF2B5EF4-FFF2-40B4-BE49-F238E27FC236}">
                <a16:creationId xmlns:a16="http://schemas.microsoft.com/office/drawing/2014/main" id="{DADEC642-F5CA-470A-BAE5-5E02C80458A8}"/>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2253436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 Columns White">
    <p:spTree>
      <p:nvGrpSpPr>
        <p:cNvPr id="1" name=""/>
        <p:cNvGrpSpPr/>
        <p:nvPr/>
      </p:nvGrpSpPr>
      <p:grpSpPr>
        <a:xfrm>
          <a:off x="0" y="0"/>
          <a:ext cx="0" cy="0"/>
          <a:chOff x="0" y="0"/>
          <a:chExt cx="0" cy="0"/>
        </a:xfrm>
      </p:grpSpPr>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C97CC203-263E-46E4-B789-B61174FD8DE7}"/>
              </a:ext>
            </a:extLst>
          </p:cNvPr>
          <p:cNvSpPr>
            <a:spLocks noGrp="1"/>
          </p:cNvSpPr>
          <p:nvPr>
            <p:ph sz="quarter" idx="21"/>
          </p:nvPr>
        </p:nvSpPr>
        <p:spPr>
          <a:xfrm>
            <a:off x="515939" y="1592635"/>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7" name="Content Placeholder 4">
            <a:extLst>
              <a:ext uri="{FF2B5EF4-FFF2-40B4-BE49-F238E27FC236}">
                <a16:creationId xmlns:a16="http://schemas.microsoft.com/office/drawing/2014/main" id="{867C890C-CB2B-4D56-A272-AFEA038C4BE2}"/>
              </a:ext>
            </a:extLst>
          </p:cNvPr>
          <p:cNvSpPr>
            <a:spLocks noGrp="1"/>
          </p:cNvSpPr>
          <p:nvPr>
            <p:ph sz="quarter" idx="22"/>
          </p:nvPr>
        </p:nvSpPr>
        <p:spPr>
          <a:xfrm>
            <a:off x="6275387" y="1592263"/>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0" name="Datumsplatzhalter 3">
            <a:extLst>
              <a:ext uri="{FF2B5EF4-FFF2-40B4-BE49-F238E27FC236}">
                <a16:creationId xmlns:a16="http://schemas.microsoft.com/office/drawing/2014/main" id="{FFE68E16-69C3-42B3-BDA8-FCB13EC96B0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6A75778-F163-4279-B9BA-76739D054989}" type="datetime3">
              <a:rPr lang="en-US" smtClean="0"/>
              <a:t>5 June 2023</a:t>
            </a:fld>
            <a:endParaRPr lang="en-US"/>
          </a:p>
        </p:txBody>
      </p:sp>
      <p:sp>
        <p:nvSpPr>
          <p:cNvPr id="21" name="Foliennummernplatzhalter 5">
            <a:extLst>
              <a:ext uri="{FF2B5EF4-FFF2-40B4-BE49-F238E27FC236}">
                <a16:creationId xmlns:a16="http://schemas.microsoft.com/office/drawing/2014/main" id="{AFAC85DC-3FC5-4730-9E59-4BBF1986315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9" name="Footer Placeholder 4">
            <a:extLst>
              <a:ext uri="{FF2B5EF4-FFF2-40B4-BE49-F238E27FC236}">
                <a16:creationId xmlns:a16="http://schemas.microsoft.com/office/drawing/2014/main" id="{38DEDCB5-321E-42A0-B1F5-76B3D325F9D8}"/>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124312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Columns Subtitle White">
    <p:spTree>
      <p:nvGrpSpPr>
        <p:cNvPr id="1" name=""/>
        <p:cNvGrpSpPr/>
        <p:nvPr/>
      </p:nvGrpSpPr>
      <p:grpSpPr>
        <a:xfrm>
          <a:off x="0" y="0"/>
          <a:ext cx="0" cy="0"/>
          <a:chOff x="0" y="0"/>
          <a:chExt cx="0" cy="0"/>
        </a:xfrm>
      </p:grpSpPr>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2" name="Datumsplatzhalter 3">
            <a:extLst>
              <a:ext uri="{FF2B5EF4-FFF2-40B4-BE49-F238E27FC236}">
                <a16:creationId xmlns:a16="http://schemas.microsoft.com/office/drawing/2014/main" id="{214FF92A-CD10-4D53-A4D8-849C0FFB3CB1}"/>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3B8936F-DEC4-4272-9D20-FA0096AC98CC}" type="datetime3">
              <a:rPr lang="en-US" smtClean="0"/>
              <a:t>5 June 2023</a:t>
            </a:fld>
            <a:endParaRPr lang="en-US"/>
          </a:p>
        </p:txBody>
      </p:sp>
      <p:sp>
        <p:nvSpPr>
          <p:cNvPr id="23" name="Foliennummernplatzhalter 5">
            <a:extLst>
              <a:ext uri="{FF2B5EF4-FFF2-40B4-BE49-F238E27FC236}">
                <a16:creationId xmlns:a16="http://schemas.microsoft.com/office/drawing/2014/main" id="{C911D53B-8D1C-4C9F-8302-0088BAA90B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7" name="Content Placeholder 4">
            <a:extLst>
              <a:ext uri="{FF2B5EF4-FFF2-40B4-BE49-F238E27FC236}">
                <a16:creationId xmlns:a16="http://schemas.microsoft.com/office/drawing/2014/main" id="{E7641CFF-1399-4824-8361-1A4BBC13BAF8}"/>
              </a:ext>
            </a:extLst>
          </p:cNvPr>
          <p:cNvSpPr>
            <a:spLocks noGrp="1"/>
          </p:cNvSpPr>
          <p:nvPr>
            <p:ph sz="quarter" idx="21"/>
          </p:nvPr>
        </p:nvSpPr>
        <p:spPr>
          <a:xfrm>
            <a:off x="515937"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8" name="Content Placeholder 4">
            <a:extLst>
              <a:ext uri="{FF2B5EF4-FFF2-40B4-BE49-F238E27FC236}">
                <a16:creationId xmlns:a16="http://schemas.microsoft.com/office/drawing/2014/main" id="{5246392C-F663-4C85-8724-BD5D5BBC25C8}"/>
              </a:ext>
            </a:extLst>
          </p:cNvPr>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a:t>
            </a:r>
            <a:br>
              <a:rPr lang="en-US"/>
            </a:br>
            <a:r>
              <a:rPr lang="en-US"/>
              <a:t>of approx. 85 characters in maximum two lines</a:t>
            </a:r>
          </a:p>
        </p:txBody>
      </p:sp>
      <p:sp>
        <p:nvSpPr>
          <p:cNvPr id="29" name="Content Placeholder 4">
            <a:extLst>
              <a:ext uri="{FF2B5EF4-FFF2-40B4-BE49-F238E27FC236}">
                <a16:creationId xmlns:a16="http://schemas.microsoft.com/office/drawing/2014/main" id="{9387579F-A838-43E4-A418-77EF95CD6077}"/>
              </a:ext>
            </a:extLst>
          </p:cNvPr>
          <p:cNvSpPr>
            <a:spLocks noGrp="1"/>
          </p:cNvSpPr>
          <p:nvPr>
            <p:ph sz="quarter" idx="23"/>
          </p:nvPr>
        </p:nvSpPr>
        <p:spPr>
          <a:xfrm>
            <a:off x="6275386"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0" name="Content Placeholder 4">
            <a:extLst>
              <a:ext uri="{FF2B5EF4-FFF2-40B4-BE49-F238E27FC236}">
                <a16:creationId xmlns:a16="http://schemas.microsoft.com/office/drawing/2014/main" id="{626D4B07-0CED-4747-A69E-9C954836E78C}"/>
              </a:ext>
            </a:extLst>
          </p:cNvPr>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 with a maximum </a:t>
            </a:r>
            <a:br>
              <a:rPr lang="en-US"/>
            </a:br>
            <a:r>
              <a:rPr lang="en-US"/>
              <a:t>of approx. 85 characters in maximum two lines</a:t>
            </a:r>
          </a:p>
        </p:txBody>
      </p:sp>
      <p:sp>
        <p:nvSpPr>
          <p:cNvPr id="11" name="Footer Placeholder 4">
            <a:extLst>
              <a:ext uri="{FF2B5EF4-FFF2-40B4-BE49-F238E27FC236}">
                <a16:creationId xmlns:a16="http://schemas.microsoft.com/office/drawing/2014/main" id="{5136FA94-AE22-484D-ABFB-5A6835422F4A}"/>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4109102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5" name="Content Placeholder 4">
            <a:extLst>
              <a:ext uri="{FF2B5EF4-FFF2-40B4-BE49-F238E27FC236}">
                <a16:creationId xmlns:a16="http://schemas.microsoft.com/office/drawing/2014/main" id="{780B78DF-AC7B-4E21-91DC-B666F3412B78}"/>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2948E02-40F2-4DF5-9554-6E302B55250D}" type="datetime3">
              <a:rPr lang="en-US" smtClean="0"/>
              <a:t>5 June 2023</a:t>
            </a:fld>
            <a:endParaRPr lang="en-US"/>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3" name="Footer Placeholder 4">
            <a:extLst>
              <a:ext uri="{FF2B5EF4-FFF2-40B4-BE49-F238E27FC236}">
                <a16:creationId xmlns:a16="http://schemas.microsoft.com/office/drawing/2014/main" id="{820AC897-6B56-451F-8F05-E9FDF6306DD5}"/>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1573623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38C6939-A91E-4D40-9A2F-2FFB1009BAB3}"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40" name="Content Placeholder 4">
            <a:extLst>
              <a:ext uri="{FF2B5EF4-FFF2-40B4-BE49-F238E27FC236}">
                <a16:creationId xmlns:a16="http://schemas.microsoft.com/office/drawing/2014/main" id="{F7EA93E6-187B-46EE-9CF1-36A08A2BFB0E}"/>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1" name="Content Placeholder 4">
            <a:extLst>
              <a:ext uri="{FF2B5EF4-FFF2-40B4-BE49-F238E27FC236}">
                <a16:creationId xmlns:a16="http://schemas.microsoft.com/office/drawing/2014/main" id="{E2DF69DD-51F9-415A-929E-790824554E85}"/>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15" name="Footer Placeholder 4">
            <a:extLst>
              <a:ext uri="{FF2B5EF4-FFF2-40B4-BE49-F238E27FC236}">
                <a16:creationId xmlns:a16="http://schemas.microsoft.com/office/drawing/2014/main" id="{607C41A8-3A60-4C52-8B05-6364675F82B3}"/>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2123998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3 Columns White">
    <p:spTree>
      <p:nvGrpSpPr>
        <p:cNvPr id="1" name=""/>
        <p:cNvGrpSpPr/>
        <p:nvPr/>
      </p:nvGrpSpPr>
      <p:grpSpPr>
        <a:xfrm>
          <a:off x="0" y="0"/>
          <a:ext cx="0" cy="0"/>
          <a:chOff x="0" y="0"/>
          <a:chExt cx="0" cy="0"/>
        </a:xfrm>
      </p:grpSpPr>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B0BA748-0A33-424B-B4E7-E1FB0FC2B516}" type="datetime3">
              <a:rPr lang="en-US" smtClean="0"/>
              <a:t>5 June 2023</a:t>
            </a:fld>
            <a:endParaRPr lang="en-US"/>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0" name="Footer Placeholder 4">
            <a:extLst>
              <a:ext uri="{FF2B5EF4-FFF2-40B4-BE49-F238E27FC236}">
                <a16:creationId xmlns:a16="http://schemas.microsoft.com/office/drawing/2014/main" id="{6F6000BF-0480-4CDD-92DA-838A37251E84}"/>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3812094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Columns Subtitle White">
    <p:spTree>
      <p:nvGrpSpPr>
        <p:cNvPr id="1" name=""/>
        <p:cNvGrpSpPr/>
        <p:nvPr/>
      </p:nvGrpSpPr>
      <p:grpSpPr>
        <a:xfrm>
          <a:off x="0" y="0"/>
          <a:ext cx="0" cy="0"/>
          <a:chOff x="0" y="0"/>
          <a:chExt cx="0" cy="0"/>
        </a:xfrm>
      </p:grpSpPr>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28" name="Datumsplatzhalter 3">
            <a:extLst>
              <a:ext uri="{FF2B5EF4-FFF2-40B4-BE49-F238E27FC236}">
                <a16:creationId xmlns:a16="http://schemas.microsoft.com/office/drawing/2014/main" id="{022BA883-F7ED-4E70-BE2A-1C8E19873C95}"/>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5EE4D17-C525-4A30-9A8D-EBE8B5CEE7D8}" type="datetime3">
              <a:rPr lang="en-US" smtClean="0"/>
              <a:t>5 June 2023</a:t>
            </a:fld>
            <a:endParaRPr lang="en-US"/>
          </a:p>
        </p:txBody>
      </p:sp>
      <p:sp>
        <p:nvSpPr>
          <p:cNvPr id="29" name="Foliennummernplatzhalter 5">
            <a:extLst>
              <a:ext uri="{FF2B5EF4-FFF2-40B4-BE49-F238E27FC236}">
                <a16:creationId xmlns:a16="http://schemas.microsoft.com/office/drawing/2014/main" id="{B9DAF27E-EAEB-4344-87CA-A26845AD2B0C}"/>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3" name="Content Placeholder 4">
            <a:extLst>
              <a:ext uri="{FF2B5EF4-FFF2-40B4-BE49-F238E27FC236}">
                <a16:creationId xmlns:a16="http://schemas.microsoft.com/office/drawing/2014/main" id="{0A531E8D-AAAA-44F1-AB22-0280D2B594E8}"/>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4" name="Content Placeholder 4">
            <a:extLst>
              <a:ext uri="{FF2B5EF4-FFF2-40B4-BE49-F238E27FC236}">
                <a16:creationId xmlns:a16="http://schemas.microsoft.com/office/drawing/2014/main" id="{CF03CB5C-0957-4957-BCE5-D0AD281875FB}"/>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35" name="Content Placeholder 4">
            <a:extLst>
              <a:ext uri="{FF2B5EF4-FFF2-40B4-BE49-F238E27FC236}">
                <a16:creationId xmlns:a16="http://schemas.microsoft.com/office/drawing/2014/main" id="{DC2A7C17-1B17-494D-9D81-4ECC23E2BD62}"/>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6" name="Content Placeholder 4">
            <a:extLst>
              <a:ext uri="{FF2B5EF4-FFF2-40B4-BE49-F238E27FC236}">
                <a16:creationId xmlns:a16="http://schemas.microsoft.com/office/drawing/2014/main" id="{8D182E3F-FE99-4975-90C5-CE952B2B4FF5}"/>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37" name="Content Placeholder 4">
            <a:extLst>
              <a:ext uri="{FF2B5EF4-FFF2-40B4-BE49-F238E27FC236}">
                <a16:creationId xmlns:a16="http://schemas.microsoft.com/office/drawing/2014/main" id="{2AD84AD3-82F4-47D2-9534-A4B9D61C3C67}"/>
              </a:ext>
            </a:extLst>
          </p:cNvPr>
          <p:cNvSpPr>
            <a:spLocks noGrp="1"/>
          </p:cNvSpPr>
          <p:nvPr>
            <p:ph sz="quarter" idx="33"/>
          </p:nvPr>
        </p:nvSpPr>
        <p:spPr>
          <a:xfrm>
            <a:off x="819149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1" name="Content Placeholder 4">
            <a:extLst>
              <a:ext uri="{FF2B5EF4-FFF2-40B4-BE49-F238E27FC236}">
                <a16:creationId xmlns:a16="http://schemas.microsoft.com/office/drawing/2014/main" id="{26F3DC3C-8FE9-4862-B9C1-8C59ABF11B8D}"/>
              </a:ext>
            </a:extLst>
          </p:cNvPr>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Master subtitle</a:t>
            </a:r>
            <a:br>
              <a:rPr lang="en-US"/>
            </a:br>
            <a:r>
              <a:rPr lang="en-US"/>
              <a:t>max. approx. 55 characters </a:t>
            </a:r>
          </a:p>
        </p:txBody>
      </p:sp>
      <p:sp>
        <p:nvSpPr>
          <p:cNvPr id="13" name="Footer Placeholder 4">
            <a:extLst>
              <a:ext uri="{FF2B5EF4-FFF2-40B4-BE49-F238E27FC236}">
                <a16:creationId xmlns:a16="http://schemas.microsoft.com/office/drawing/2014/main" id="{CB269D2B-8970-4036-A19D-057A1E442E24}"/>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2389156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no Text White">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a:t>Click to edit Master title with a maximum of </a:t>
            </a:r>
            <a:br>
              <a:rPr lang="en-US" noProof="0"/>
            </a:br>
            <a:r>
              <a:rPr lang="en-US" noProof="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9423997-5BDB-4DDE-B247-66298082DF96}" type="datetime3">
              <a:rPr lang="en-US" smtClean="0"/>
              <a:t>5 June 2023</a:t>
            </a:fld>
            <a:endParaRPr lang="en-US"/>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9" name="Footer Placeholder 4">
            <a:extLst>
              <a:ext uri="{FF2B5EF4-FFF2-40B4-BE49-F238E27FC236}">
                <a16:creationId xmlns:a16="http://schemas.microsoft.com/office/drawing/2014/main" id="{8737F541-79EA-4A0B-8948-D3B86F09A2F9}"/>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1695115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no Text Blue">
    <p:bg>
      <p:bgPr>
        <a:solidFill>
          <a:schemeClr val="tx2"/>
        </a:solidFill>
        <a:effectLst/>
      </p:bgPr>
    </p:bg>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bg1"/>
                </a:solidFill>
                <a:latin typeface="+mj-lt"/>
                <a:ea typeface="Roboto" panose="02000000000000000000" pitchFamily="2" charset="0"/>
              </a:rPr>
              <a:t>© 2022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B88DEDE3-5192-4511-9436-2FAED78F1036}" type="datetime3">
              <a:rPr lang="en-US" smtClean="0"/>
              <a:t>5 June 2023</a:t>
            </a:fld>
            <a:endParaRPr lang="en-US"/>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pic>
        <p:nvPicPr>
          <p:cNvPr id="25" name="Graphic 24">
            <a:extLst>
              <a:ext uri="{FF2B5EF4-FFF2-40B4-BE49-F238E27FC236}">
                <a16:creationId xmlns:a16="http://schemas.microsoft.com/office/drawing/2014/main" id="{45713305-22F6-4A2A-9532-0736D6FE4C0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495086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no Text Black">
    <p:bg>
      <p:bgPr>
        <a:solidFill>
          <a:srgbClr val="000000"/>
        </a:solidFill>
        <a:effectLst/>
      </p:bgPr>
    </p:bg>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feld 28">
            <a:extLst>
              <a:ext uri="{FF2B5EF4-FFF2-40B4-BE49-F238E27FC236}">
                <a16:creationId xmlns:a16="http://schemas.microsoft.com/office/drawing/2014/main" id="{834492C6-F069-4259-87EE-EA2A907EBB4A}"/>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bg1"/>
                </a:solidFill>
                <a:latin typeface="+mj-lt"/>
                <a:ea typeface="Roboto" panose="02000000000000000000" pitchFamily="2" charset="0"/>
              </a:rPr>
              <a:t>© 2022 Bruker</a:t>
            </a:r>
          </a:p>
        </p:txBody>
      </p:sp>
      <p:sp>
        <p:nvSpPr>
          <p:cNvPr id="26" name="Datumsplatzhalter 3">
            <a:extLst>
              <a:ext uri="{FF2B5EF4-FFF2-40B4-BE49-F238E27FC236}">
                <a16:creationId xmlns:a16="http://schemas.microsoft.com/office/drawing/2014/main" id="{B9D2F716-1041-44B5-B871-030499A1533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8A45382D-5EC9-4BB4-AAA8-1B2AEA6DE74D}" type="datetime3">
              <a:rPr lang="en-US" smtClean="0"/>
              <a:t>5 June 2023</a:t>
            </a:fld>
            <a:endParaRPr lang="en-US"/>
          </a:p>
        </p:txBody>
      </p:sp>
      <p:sp>
        <p:nvSpPr>
          <p:cNvPr id="27" name="Foliennummernplatzhalter 5">
            <a:extLst>
              <a:ext uri="{FF2B5EF4-FFF2-40B4-BE49-F238E27FC236}">
                <a16:creationId xmlns:a16="http://schemas.microsoft.com/office/drawing/2014/main" id="{CE202962-AEB9-442D-85E6-98ACE0269DC9}"/>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28" name="Footer Placeholder 4">
            <a:extLst>
              <a:ext uri="{FF2B5EF4-FFF2-40B4-BE49-F238E27FC236}">
                <a16:creationId xmlns:a16="http://schemas.microsoft.com/office/drawing/2014/main" id="{5C33D529-3C0A-408F-9A72-4186EA584C2B}"/>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p>
        </p:txBody>
      </p:sp>
      <p:sp>
        <p:nvSpPr>
          <p:cNvPr id="29" name="Datumsplatzhalter 3">
            <a:extLst>
              <a:ext uri="{FF2B5EF4-FFF2-40B4-BE49-F238E27FC236}">
                <a16:creationId xmlns:a16="http://schemas.microsoft.com/office/drawing/2014/main" id="{7811D833-6C06-457B-AD0E-717893327AC2}"/>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sp>
        <p:nvSpPr>
          <p:cNvPr id="30" name="Datumsplatzhalter 3">
            <a:extLst>
              <a:ext uri="{FF2B5EF4-FFF2-40B4-BE49-F238E27FC236}">
                <a16:creationId xmlns:a16="http://schemas.microsoft.com/office/drawing/2014/main" id="{FB60A36F-5DF9-460D-BF03-AEE3F645519E}"/>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solidFill>
                  <a:schemeClr val="bg1"/>
                </a:solidFill>
                <a:latin typeface="+mj-lt"/>
              </a:rPr>
              <a:t>|</a:t>
            </a:r>
          </a:p>
        </p:txBody>
      </p:sp>
      <p:pic>
        <p:nvPicPr>
          <p:cNvPr id="31" name="Graphic 30">
            <a:extLst>
              <a:ext uri="{FF2B5EF4-FFF2-40B4-BE49-F238E27FC236}">
                <a16:creationId xmlns:a16="http://schemas.microsoft.com/office/drawing/2014/main" id="{A4329016-1FE1-41E3-82F9-18C1ED598C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303830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platzhalter 1">
            <a:extLst>
              <a:ext uri="{FF2B5EF4-FFF2-40B4-BE49-F238E27FC236}">
                <a16:creationId xmlns:a16="http://schemas.microsoft.com/office/drawing/2014/main" id="{D35C8A11-76A9-4F01-B910-84B55C5124B2}"/>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Chapter title with </a:t>
            </a:r>
            <a:br>
              <a:rPr lang="en-US" noProof="0"/>
            </a:br>
            <a:r>
              <a:rPr lang="en-US" noProof="0"/>
              <a:t>a maximum of approx. 80 characters</a:t>
            </a:r>
          </a:p>
        </p:txBody>
      </p:sp>
      <p:cxnSp>
        <p:nvCxnSpPr>
          <p:cNvPr id="9" name="Gerade Verbindung 11">
            <a:extLst>
              <a:ext uri="{FF2B5EF4-FFF2-40B4-BE49-F238E27FC236}">
                <a16:creationId xmlns:a16="http://schemas.microsoft.com/office/drawing/2014/main" id="{0CD2360C-18FB-4D90-9299-12A728A5ED7B}"/>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B950451D-54EA-4094-A96F-A3855A907624}"/>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90 characters</a:t>
            </a:r>
          </a:p>
        </p:txBody>
      </p:sp>
      <p:pic>
        <p:nvPicPr>
          <p:cNvPr id="12" name="Graphic 11">
            <a:extLst>
              <a:ext uri="{FF2B5EF4-FFF2-40B4-BE49-F238E27FC236}">
                <a16:creationId xmlns:a16="http://schemas.microsoft.com/office/drawing/2014/main" id="{C7523655-14AC-48E9-BD0E-4A470675635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4002922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oodbye 01">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11">
            <a:extLst>
              <a:ext uri="{FF2B5EF4-FFF2-40B4-BE49-F238E27FC236}">
                <a16:creationId xmlns:a16="http://schemas.microsoft.com/office/drawing/2014/main" id="{0CD2360C-18FB-4D90-9299-12A728A5ED7B}"/>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itelplatzhalter 1">
            <a:extLst>
              <a:ext uri="{FF2B5EF4-FFF2-40B4-BE49-F238E27FC236}">
                <a16:creationId xmlns:a16="http://schemas.microsoft.com/office/drawing/2014/main" id="{CC5338A9-1A14-4795-BBAF-14C3AD190D15}"/>
              </a:ext>
            </a:extLst>
          </p:cNvPr>
          <p:cNvSpPr txBox="1">
            <a:spLocks/>
          </p:cNvSpPr>
          <p:nvPr userDrawn="1"/>
        </p:nvSpPr>
        <p:spPr>
          <a:xfrm>
            <a:off x="515937" y="4464082"/>
            <a:ext cx="9420226" cy="584775"/>
          </a:xfrm>
          <a:prstGeom prst="rect">
            <a:avLst/>
          </a:prstGeom>
        </p:spPr>
        <p:txBody>
          <a:bodyPr vert="horz" wrap="square" lIns="0" tIns="0" rIns="180000" bIns="0" rtlCol="0" anchor="b" anchorCtr="0">
            <a:spAutoFit/>
          </a:bodyPr>
          <a:lstStyle>
            <a:lvl1pPr algn="l" defTabSz="914400" rtl="0" eaLnBrk="1" latinLnBrk="0" hangingPunct="1">
              <a:lnSpc>
                <a:spcPct val="100000"/>
              </a:lnSpc>
              <a:spcBef>
                <a:spcPct val="0"/>
              </a:spcBef>
              <a:buNone/>
              <a:defRPr lang="de-DE" sz="3800" b="1" kern="1200">
                <a:solidFill>
                  <a:schemeClr val="bg1"/>
                </a:solidFill>
                <a:latin typeface="+mj-lt"/>
                <a:ea typeface="Roboto" panose="02000000000000000000" pitchFamily="2" charset="0"/>
                <a:cs typeface="+mj-cs"/>
              </a:defRPr>
            </a:lvl1pPr>
          </a:lstStyle>
          <a:p>
            <a:r>
              <a:rPr lang="en-US"/>
              <a:t>Thank you!</a:t>
            </a:r>
          </a:p>
        </p:txBody>
      </p:sp>
      <p:sp>
        <p:nvSpPr>
          <p:cNvPr id="6" name="Content Placeholder 4">
            <a:extLst>
              <a:ext uri="{FF2B5EF4-FFF2-40B4-BE49-F238E27FC236}">
                <a16:creationId xmlns:a16="http://schemas.microsoft.com/office/drawing/2014/main" id="{6E6F5425-A90A-454E-99B2-EFA9868ED2B5}"/>
              </a:ext>
            </a:extLst>
          </p:cNvPr>
          <p:cNvSpPr>
            <a:spLocks noGrp="1"/>
          </p:cNvSpPr>
          <p:nvPr>
            <p:ph sz="quarter" idx="26" hasCustomPrompt="1"/>
          </p:nvPr>
        </p:nvSpPr>
        <p:spPr>
          <a:xfrm>
            <a:off x="515939" y="5347252"/>
            <a:ext cx="5400674" cy="854063"/>
          </a:xfrm>
        </p:spPr>
        <p:txBody>
          <a:bodyPr anchor="b"/>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Speakers</a:t>
            </a:r>
          </a:p>
          <a:p>
            <a:pPr lvl="0"/>
            <a:r>
              <a:rPr lang="en-US"/>
              <a:t>and Date</a:t>
            </a:r>
          </a:p>
        </p:txBody>
      </p:sp>
      <p:pic>
        <p:nvPicPr>
          <p:cNvPr id="8" name="Graphic 7">
            <a:extLst>
              <a:ext uri="{FF2B5EF4-FFF2-40B4-BE49-F238E27FC236}">
                <a16:creationId xmlns:a16="http://schemas.microsoft.com/office/drawing/2014/main" id="{F8C573B5-C3D5-43F5-BB35-3B6F19F032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245048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oodby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phic 4">
            <a:extLst>
              <a:ext uri="{FF2B5EF4-FFF2-40B4-BE49-F238E27FC236}">
                <a16:creationId xmlns:a16="http://schemas.microsoft.com/office/drawing/2014/main" id="{0F1C48DE-801B-4C5D-B178-9BA6268208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51338" y="2115861"/>
            <a:ext cx="3482975" cy="1859661"/>
          </a:xfrm>
          <a:prstGeom prst="rect">
            <a:avLst/>
          </a:prstGeom>
        </p:spPr>
      </p:pic>
      <p:pic>
        <p:nvPicPr>
          <p:cNvPr id="4" name="Picture 3" descr="Text&#10;&#10;Description automatically generated">
            <a:extLst>
              <a:ext uri="{FF2B5EF4-FFF2-40B4-BE49-F238E27FC236}">
                <a16:creationId xmlns:a16="http://schemas.microsoft.com/office/drawing/2014/main" id="{B3439615-19F1-4EAD-9ECC-EAAB19486A6A}"/>
              </a:ext>
            </a:extLst>
          </p:cNvPr>
          <p:cNvPicPr>
            <a:picLocks noChangeAspect="1"/>
          </p:cNvPicPr>
          <p:nvPr userDrawn="1"/>
        </p:nvPicPr>
        <p:blipFill>
          <a:blip r:embed="rId4"/>
          <a:stretch>
            <a:fillRect/>
          </a:stretch>
        </p:blipFill>
        <p:spPr>
          <a:xfrm>
            <a:off x="4763678" y="4260385"/>
            <a:ext cx="2664644" cy="409944"/>
          </a:xfrm>
          <a:prstGeom prst="rect">
            <a:avLst/>
          </a:prstGeom>
        </p:spPr>
      </p:pic>
    </p:spTree>
    <p:extLst>
      <p:ext uri="{BB962C8B-B14F-4D97-AF65-F5344CB8AC3E}">
        <p14:creationId xmlns:p14="http://schemas.microsoft.com/office/powerpoint/2010/main" val="3482300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1 – Media">
    <p:bg>
      <p:bgPr>
        <a:blipFill>
          <a:blip r:embed="rId2">
            <a:extLs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A699E8-21FF-4230-B1F1-D99E5C847017}"/>
              </a:ext>
            </a:extLst>
          </p:cNvPr>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itelplatzhalter 1">
            <a:extLst>
              <a:ext uri="{FF2B5EF4-FFF2-40B4-BE49-F238E27FC236}">
                <a16:creationId xmlns:a16="http://schemas.microsoft.com/office/drawing/2014/main" id="{20A58A07-2311-4F71-AD70-7274D1B8F448}"/>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Presentation title with </a:t>
            </a:r>
            <a:br>
              <a:rPr lang="en-US" noProof="0" dirty="0"/>
            </a:br>
            <a:r>
              <a:rPr lang="en-US" noProof="0" dirty="0"/>
              <a:t>a maximum of approx. 80 characters</a:t>
            </a:r>
          </a:p>
        </p:txBody>
      </p:sp>
      <p:sp>
        <p:nvSpPr>
          <p:cNvPr id="15" name="Textplatzhalter 3">
            <a:extLst>
              <a:ext uri="{FF2B5EF4-FFF2-40B4-BE49-F238E27FC236}">
                <a16:creationId xmlns:a16="http://schemas.microsoft.com/office/drawing/2014/main" id="{9A1EC5E9-2C10-404D-99DA-106663C99D68}"/>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marL="0" marR="0" lvl="0" indent="0" algn="l" defTabSz="914400" rtl="0" eaLnBrk="1" fontAlgn="t" latinLnBrk="0" hangingPunct="1">
              <a:lnSpc>
                <a:spcPts val="1200"/>
              </a:lnSpc>
              <a:spcBef>
                <a:spcPts val="0"/>
              </a:spcBef>
              <a:spcAft>
                <a:spcPts val="0"/>
              </a:spcAft>
              <a:buClr>
                <a:schemeClr val="accent2"/>
              </a:buClr>
              <a:buSzPct val="135000"/>
              <a:buFont typeface="Roboto Light" panose="02000000000000000000" pitchFamily="2" charset="0"/>
              <a:buNone/>
              <a:tabLst/>
              <a:defRPr/>
            </a:pPr>
            <a:r>
              <a:rPr lang="en-US" noProof="0" dirty="0"/>
              <a:t>Click to edit single line subtitle with a maximum of approx. 90 characters</a:t>
            </a:r>
          </a:p>
        </p:txBody>
      </p:sp>
      <p:cxnSp>
        <p:nvCxnSpPr>
          <p:cNvPr id="17" name="Gerade Verbindung 6">
            <a:extLst>
              <a:ext uri="{FF2B5EF4-FFF2-40B4-BE49-F238E27FC236}">
                <a16:creationId xmlns:a16="http://schemas.microsoft.com/office/drawing/2014/main" id="{50CC92C3-2611-4416-944A-CFF4141AED12}"/>
              </a:ext>
            </a:extLst>
          </p:cNvPr>
          <p:cNvCxnSpPr>
            <a:cxnSpLocks/>
          </p:cNvCxnSpPr>
          <p:nvPr userDrawn="1"/>
        </p:nvCxnSpPr>
        <p:spPr>
          <a:xfrm flipH="1">
            <a:off x="515939" y="3249613"/>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68499EE-4310-4756-9DA5-E6606FD4E6E0}"/>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p>
          <a:p>
            <a:pPr lvl="0"/>
            <a:r>
              <a:rPr lang="en-US" dirty="0"/>
              <a:t>and Date</a:t>
            </a:r>
          </a:p>
        </p:txBody>
      </p:sp>
      <p:sp>
        <p:nvSpPr>
          <p:cNvPr id="19" name="Text Placeholder 3">
            <a:extLst>
              <a:ext uri="{FF2B5EF4-FFF2-40B4-BE49-F238E27FC236}">
                <a16:creationId xmlns:a16="http://schemas.microsoft.com/office/drawing/2014/main" id="{4E5A75B2-E0E2-4E1C-BCB9-ED5FE9805709}"/>
              </a:ext>
            </a:extLst>
          </p:cNvPr>
          <p:cNvSpPr>
            <a:spLocks noGrp="1"/>
          </p:cNvSpPr>
          <p:nvPr>
            <p:ph type="body" sz="quarter" idx="27" hasCustomPrompt="1"/>
          </p:nvPr>
        </p:nvSpPr>
        <p:spPr>
          <a:xfrm>
            <a:off x="506666" y="6611112"/>
            <a:ext cx="11168664" cy="128016"/>
          </a:xfrm>
        </p:spPr>
        <p:txBody>
          <a:bodyPr/>
          <a:lstStyle>
            <a:lvl1pPr marL="0" indent="0">
              <a:lnSpc>
                <a:spcPct val="100000"/>
              </a:lnSpc>
              <a:spcAft>
                <a:spcPts val="0"/>
              </a:spcAft>
              <a:buNone/>
              <a:defRPr sz="800">
                <a:solidFill>
                  <a:schemeClr val="tx2"/>
                </a:solidFill>
                <a:latin typeface="+mj-lt"/>
              </a:defRPr>
            </a:lvl1pPr>
          </a:lstStyle>
          <a:p>
            <a:pPr lvl="0"/>
            <a:r>
              <a:rPr lang="de-DE" dirty="0"/>
              <a:t>T</a:t>
            </a:r>
            <a:r>
              <a:rPr lang="en-US" dirty="0" err="1"/>
              <a:t>itle</a:t>
            </a:r>
            <a:r>
              <a:rPr lang="en-US" dirty="0"/>
              <a:t> Footer</a:t>
            </a:r>
          </a:p>
        </p:txBody>
      </p:sp>
      <p:pic>
        <p:nvPicPr>
          <p:cNvPr id="21" name="Graphic 20">
            <a:extLst>
              <a:ext uri="{FF2B5EF4-FFF2-40B4-BE49-F238E27FC236}">
                <a16:creationId xmlns:a16="http://schemas.microsoft.com/office/drawing/2014/main" id="{D7DB3243-B18D-4DE6-8399-D4BD51E0645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980670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1" name="Titelplatzhalter 1">
            <a:extLst>
              <a:ext uri="{FF2B5EF4-FFF2-40B4-BE49-F238E27FC236}">
                <a16:creationId xmlns:a16="http://schemas.microsoft.com/office/drawing/2014/main" id="{C0CFDD35-FEB3-4238-BABB-34435A3A886B}"/>
              </a:ext>
            </a:extLst>
          </p:cNvPr>
          <p:cNvSpPr>
            <a:spLocks noGrp="1"/>
          </p:cNvSpPr>
          <p:nvPr>
            <p:ph type="title" hasCustomPrompt="1"/>
          </p:nvPr>
        </p:nvSpPr>
        <p:spPr>
          <a:xfrm>
            <a:off x="515938" y="1860009"/>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Presentation title with </a:t>
            </a:r>
            <a:br>
              <a:rPr lang="en-US" noProof="0" dirty="0"/>
            </a:br>
            <a:r>
              <a:rPr lang="en-US" noProof="0" dirty="0"/>
              <a:t>a maximum of approx. 80 characters</a:t>
            </a:r>
          </a:p>
        </p:txBody>
      </p:sp>
      <p:sp>
        <p:nvSpPr>
          <p:cNvPr id="2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 Verbindung 11">
            <a:extLst>
              <a:ext uri="{FF2B5EF4-FFF2-40B4-BE49-F238E27FC236}">
                <a16:creationId xmlns:a16="http://schemas.microsoft.com/office/drawing/2014/main" id="{7F5EADA0-A981-4C81-ABFD-CAA4797CDD43}"/>
              </a:ext>
            </a:extLst>
          </p:cNvPr>
          <p:cNvCxnSpPr>
            <a:cxnSpLocks/>
          </p:cNvCxnSpPr>
          <p:nvPr userDrawn="1"/>
        </p:nvCxnSpPr>
        <p:spPr>
          <a:xfrm flipH="1">
            <a:off x="515939" y="3248560"/>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0" name="Textplatzhalter 3">
            <a:extLst>
              <a:ext uri="{FF2B5EF4-FFF2-40B4-BE49-F238E27FC236}">
                <a16:creationId xmlns:a16="http://schemas.microsoft.com/office/drawing/2014/main" id="{56FA5B47-E27A-414E-9C0A-A04AA3225020}"/>
              </a:ext>
            </a:extLst>
          </p:cNvPr>
          <p:cNvSpPr>
            <a:spLocks noGrp="1"/>
          </p:cNvSpPr>
          <p:nvPr>
            <p:ph type="body" sz="quarter" idx="23" hasCustomPrompt="1"/>
          </p:nvPr>
        </p:nvSpPr>
        <p:spPr>
          <a:xfrm>
            <a:off x="515939" y="1592263"/>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sp>
        <p:nvSpPr>
          <p:cNvPr id="12" name="Content Placeholder 4">
            <a:extLst>
              <a:ext uri="{FF2B5EF4-FFF2-40B4-BE49-F238E27FC236}">
                <a16:creationId xmlns:a16="http://schemas.microsoft.com/office/drawing/2014/main" id="{4E7C2AAF-0523-42AA-B0C4-90A81688EE08}"/>
              </a:ext>
            </a:extLst>
          </p:cNvPr>
          <p:cNvSpPr>
            <a:spLocks noGrp="1"/>
          </p:cNvSpPr>
          <p:nvPr>
            <p:ph sz="quarter" idx="26" hasCustomPrompt="1"/>
          </p:nvPr>
        </p:nvSpPr>
        <p:spPr>
          <a:xfrm>
            <a:off x="515939" y="3608388"/>
            <a:ext cx="5400674" cy="2592928"/>
          </a:xfrm>
        </p:spPr>
        <p:txBody>
          <a:bodyPr anchor="t"/>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p>
          <a:p>
            <a:pPr lvl="0"/>
            <a:r>
              <a:rPr lang="en-US" dirty="0"/>
              <a:t>and Date</a:t>
            </a:r>
          </a:p>
        </p:txBody>
      </p:sp>
      <p:sp>
        <p:nvSpPr>
          <p:cNvPr id="13" name="Text Placeholder 3">
            <a:extLst>
              <a:ext uri="{FF2B5EF4-FFF2-40B4-BE49-F238E27FC236}">
                <a16:creationId xmlns:a16="http://schemas.microsoft.com/office/drawing/2014/main" id="{A4120001-E609-40D2-A40B-C7523B134091}"/>
              </a:ext>
            </a:extLst>
          </p:cNvPr>
          <p:cNvSpPr>
            <a:spLocks noGrp="1"/>
          </p:cNvSpPr>
          <p:nvPr>
            <p:ph type="body" sz="quarter" idx="27" hasCustomPrompt="1"/>
          </p:nvPr>
        </p:nvSpPr>
        <p:spPr>
          <a:xfrm>
            <a:off x="506666" y="6611112"/>
            <a:ext cx="11168664" cy="128016"/>
          </a:xfrm>
        </p:spPr>
        <p:txBody>
          <a:bodyPr/>
          <a:lstStyle>
            <a:lvl1pPr marL="0" indent="0">
              <a:lnSpc>
                <a:spcPct val="100000"/>
              </a:lnSpc>
              <a:spcAft>
                <a:spcPts val="0"/>
              </a:spcAft>
              <a:buNone/>
              <a:defRPr sz="800">
                <a:solidFill>
                  <a:schemeClr val="tx2"/>
                </a:solidFill>
                <a:latin typeface="+mj-lt"/>
              </a:defRPr>
            </a:lvl1pPr>
          </a:lstStyle>
          <a:p>
            <a:pPr lvl="0"/>
            <a:r>
              <a:rPr lang="de-DE" dirty="0"/>
              <a:t>T</a:t>
            </a:r>
            <a:r>
              <a:rPr lang="en-US" dirty="0" err="1"/>
              <a:t>itle</a:t>
            </a:r>
            <a:r>
              <a:rPr lang="en-US" dirty="0"/>
              <a:t> Footer</a:t>
            </a:r>
          </a:p>
        </p:txBody>
      </p:sp>
      <p:pic>
        <p:nvPicPr>
          <p:cNvPr id="14" name="Graphic 13">
            <a:extLst>
              <a:ext uri="{FF2B5EF4-FFF2-40B4-BE49-F238E27FC236}">
                <a16:creationId xmlns:a16="http://schemas.microsoft.com/office/drawing/2014/main" id="{369B72A8-C22D-459C-A78E-80954662819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881911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hapter Title 01 – Media">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A699E8-21FF-4230-B1F1-D99E5C847017}"/>
              </a:ext>
            </a:extLst>
          </p:cNvPr>
          <p:cNvSpPr/>
          <p:nvPr userDrawn="1"/>
        </p:nvSpPr>
        <p:spPr>
          <a:xfrm>
            <a:off x="0" y="0"/>
            <a:ext cx="12192000" cy="6858000"/>
          </a:xfrm>
          <a:prstGeom prst="rect">
            <a:avLst/>
          </a:prstGeom>
          <a:gradFill>
            <a:gsLst>
              <a:gs pos="0">
                <a:schemeClr val="tx2">
                  <a:alpha val="0"/>
                </a:schemeClr>
              </a:gs>
              <a:gs pos="85000">
                <a:schemeClr val="tx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 1">
            <a:extLst>
              <a:ext uri="{FF2B5EF4-FFF2-40B4-BE49-F238E27FC236}">
                <a16:creationId xmlns:a16="http://schemas.microsoft.com/office/drawing/2014/main" id="{ADF36839-229D-447B-A790-C06F9C14D6BB}"/>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platzhalter 3">
            <a:extLst>
              <a:ext uri="{FF2B5EF4-FFF2-40B4-BE49-F238E27FC236}">
                <a16:creationId xmlns:a16="http://schemas.microsoft.com/office/drawing/2014/main" id="{E6CDC680-F6E8-4279-B2DA-09C07617C127}"/>
              </a:ext>
            </a:extLst>
          </p:cNvPr>
          <p:cNvSpPr>
            <a:spLocks noGrp="1"/>
          </p:cNvSpPr>
          <p:nvPr>
            <p:ph type="body" sz="quarter" idx="28"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cxnSp>
        <p:nvCxnSpPr>
          <p:cNvPr id="18" name="Gerade Verbindung 11">
            <a:extLst>
              <a:ext uri="{FF2B5EF4-FFF2-40B4-BE49-F238E27FC236}">
                <a16:creationId xmlns:a16="http://schemas.microsoft.com/office/drawing/2014/main" id="{6E618191-0AAC-46F3-AC1D-B766818BD5BD}"/>
              </a:ext>
            </a:extLst>
          </p:cNvPr>
          <p:cNvCxnSpPr>
            <a:cxnSpLocks/>
          </p:cNvCxnSpPr>
          <p:nvPr userDrawn="1"/>
        </p:nvCxnSpPr>
        <p:spPr>
          <a:xfrm flipH="1">
            <a:off x="515938" y="5267694"/>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elplatzhalter 1">
            <a:extLst>
              <a:ext uri="{FF2B5EF4-FFF2-40B4-BE49-F238E27FC236}">
                <a16:creationId xmlns:a16="http://schemas.microsoft.com/office/drawing/2014/main" id="{67E7FFF9-191B-41BF-AE73-CFCF7D86E40E}"/>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p>
        </p:txBody>
      </p:sp>
      <p:pic>
        <p:nvPicPr>
          <p:cNvPr id="11" name="Graphic 10">
            <a:extLst>
              <a:ext uri="{FF2B5EF4-FFF2-40B4-BE49-F238E27FC236}">
                <a16:creationId xmlns:a16="http://schemas.microsoft.com/office/drawing/2014/main" id="{849929E0-6CBD-4D24-AFC2-FD653475046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6219458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Titl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itelplatzhalter 1">
            <a:extLst>
              <a:ext uri="{FF2B5EF4-FFF2-40B4-BE49-F238E27FC236}">
                <a16:creationId xmlns:a16="http://schemas.microsoft.com/office/drawing/2014/main" id="{D35C8A11-76A9-4F01-B910-84B55C5124B2}"/>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p>
        </p:txBody>
      </p:sp>
      <p:cxnSp>
        <p:nvCxnSpPr>
          <p:cNvPr id="9" name="Gerade Verbindung 11">
            <a:extLst>
              <a:ext uri="{FF2B5EF4-FFF2-40B4-BE49-F238E27FC236}">
                <a16:creationId xmlns:a16="http://schemas.microsoft.com/office/drawing/2014/main" id="{0CD2360C-18FB-4D90-9299-12A728A5ED7B}"/>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B950451D-54EA-4094-A96F-A3855A907624}"/>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pic>
        <p:nvPicPr>
          <p:cNvPr id="12" name="Graphic 11">
            <a:extLst>
              <a:ext uri="{FF2B5EF4-FFF2-40B4-BE49-F238E27FC236}">
                <a16:creationId xmlns:a16="http://schemas.microsoft.com/office/drawing/2014/main" id="{C7523655-14AC-48E9-BD0E-4A470675635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4211695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hapter Title 03">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20" name="Titelplatzhalter 1">
            <a:extLst>
              <a:ext uri="{FF2B5EF4-FFF2-40B4-BE49-F238E27FC236}">
                <a16:creationId xmlns:a16="http://schemas.microsoft.com/office/drawing/2014/main" id="{17FB4996-A242-49FA-AB93-B1AA1A4CE7BB}"/>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dirty="0"/>
              <a:t>Click to edit Chapter title with </a:t>
            </a:r>
            <a:br>
              <a:rPr lang="en-US" noProof="0" dirty="0"/>
            </a:br>
            <a:r>
              <a:rPr lang="en-US" noProof="0" dirty="0"/>
              <a:t>a maximum of approx. 80 characters</a:t>
            </a:r>
          </a:p>
        </p:txBody>
      </p:sp>
      <p:cxnSp>
        <p:nvCxnSpPr>
          <p:cNvPr id="12" name="Gerade Verbindung 11">
            <a:extLst>
              <a:ext uri="{FF2B5EF4-FFF2-40B4-BE49-F238E27FC236}">
                <a16:creationId xmlns:a16="http://schemas.microsoft.com/office/drawing/2014/main" id="{C0AB52FC-F0B3-0C40-B5B6-59133C3BC237}"/>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platzhalter 3">
            <a:extLst>
              <a:ext uri="{FF2B5EF4-FFF2-40B4-BE49-F238E27FC236}">
                <a16:creationId xmlns:a16="http://schemas.microsoft.com/office/drawing/2014/main" id="{E80AD087-5BC9-4E14-A53B-A8F0E2F6B24B}"/>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5" name="Textplatzhalter 3">
            <a:extLst>
              <a:ext uri="{FF2B5EF4-FFF2-40B4-BE49-F238E27FC236}">
                <a16:creationId xmlns:a16="http://schemas.microsoft.com/office/drawing/2014/main" id="{2A8BF6D0-D3E9-4F39-9273-461AB438CA20}"/>
              </a:ext>
            </a:extLst>
          </p:cNvPr>
          <p:cNvSpPr>
            <a:spLocks noGrp="1"/>
          </p:cNvSpPr>
          <p:nvPr>
            <p:ph type="body" sz="quarter" idx="22" hasCustomPrompt="1"/>
          </p:nvPr>
        </p:nvSpPr>
        <p:spPr>
          <a:xfrm>
            <a:off x="1520329" y="1652217"/>
            <a:ext cx="841583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bg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 with </a:t>
            </a:r>
            <a:br>
              <a:rPr lang="en-US" noProof="0" dirty="0"/>
            </a:br>
            <a:r>
              <a:rPr lang="en-US" noProof="0" dirty="0"/>
              <a:t>a maximum of approx. 150 characters</a:t>
            </a:r>
          </a:p>
        </p:txBody>
      </p:sp>
      <p:sp>
        <p:nvSpPr>
          <p:cNvPr id="19" name="Textplatzhalter 3">
            <a:extLst>
              <a:ext uri="{FF2B5EF4-FFF2-40B4-BE49-F238E27FC236}">
                <a16:creationId xmlns:a16="http://schemas.microsoft.com/office/drawing/2014/main" id="{246700F4-4AF5-491E-B977-834F113ED888}"/>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90 characters</a:t>
            </a:r>
          </a:p>
        </p:txBody>
      </p:sp>
      <p:pic>
        <p:nvPicPr>
          <p:cNvPr id="9" name="Graphic 8">
            <a:extLst>
              <a:ext uri="{FF2B5EF4-FFF2-40B4-BE49-F238E27FC236}">
                <a16:creationId xmlns:a16="http://schemas.microsoft.com/office/drawing/2014/main" id="{6D16D745-B616-4C2E-A9AF-C5FDE3DF371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918765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Title 04">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itelplatzhalter 1">
            <a:extLst>
              <a:ext uri="{FF2B5EF4-FFF2-40B4-BE49-F238E27FC236}">
                <a16:creationId xmlns:a16="http://schemas.microsoft.com/office/drawing/2014/main" id="{083C9AF5-A775-4DB3-9D17-DD55F5FB9A9B}"/>
              </a:ext>
            </a:extLst>
          </p:cNvPr>
          <p:cNvSpPr>
            <a:spLocks noGrp="1"/>
          </p:cNvSpPr>
          <p:nvPr>
            <p:ph type="title" hasCustomPrompt="1"/>
          </p:nvPr>
        </p:nvSpPr>
        <p:spPr>
          <a:xfrm>
            <a:off x="515938" y="2452282"/>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0" name="Textplatzhalter 3">
            <a:extLst>
              <a:ext uri="{FF2B5EF4-FFF2-40B4-BE49-F238E27FC236}">
                <a16:creationId xmlns:a16="http://schemas.microsoft.com/office/drawing/2014/main" id="{B2966871-E7D2-425C-AA54-B2B53472915F}"/>
              </a:ext>
            </a:extLst>
          </p:cNvPr>
          <p:cNvSpPr>
            <a:spLocks noGrp="1"/>
          </p:cNvSpPr>
          <p:nvPr>
            <p:ph type="body" sz="quarter" idx="34" hasCustomPrompt="1"/>
          </p:nvPr>
        </p:nvSpPr>
        <p:spPr>
          <a:xfrm>
            <a:off x="515939" y="2243510"/>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cxnSp>
        <p:nvCxnSpPr>
          <p:cNvPr id="11" name="Gerade Verbindung 6">
            <a:extLst>
              <a:ext uri="{FF2B5EF4-FFF2-40B4-BE49-F238E27FC236}">
                <a16:creationId xmlns:a16="http://schemas.microsoft.com/office/drawing/2014/main" id="{D7F7B41D-5EBA-471A-A788-D09483504B5D}"/>
              </a:ext>
            </a:extLst>
          </p:cNvPr>
          <p:cNvCxnSpPr>
            <a:cxnSpLocks/>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23129755-E7D5-4C74-A222-67CBE698549D}"/>
              </a:ext>
            </a:extLst>
          </p:cNvPr>
          <p:cNvSpPr>
            <a:spLocks noGrp="1"/>
          </p:cNvSpPr>
          <p:nvPr>
            <p:ph sz="quarter" idx="26"/>
          </p:nvPr>
        </p:nvSpPr>
        <p:spPr>
          <a:xfrm>
            <a:off x="515938" y="3608388"/>
            <a:ext cx="9420225" cy="259292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8" name="Graphic 7">
            <a:extLst>
              <a:ext uri="{FF2B5EF4-FFF2-40B4-BE49-F238E27FC236}">
                <a16:creationId xmlns:a16="http://schemas.microsoft.com/office/drawing/2014/main" id="{41320B1D-514C-4A78-A9C4-87B4F7B6B73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236236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hapter Overview">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56" name="Titelplatzhalter 1">
            <a:extLst>
              <a:ext uri="{FF2B5EF4-FFF2-40B4-BE49-F238E27FC236}">
                <a16:creationId xmlns:a16="http://schemas.microsoft.com/office/drawing/2014/main" id="{84858144-D962-4CA7-BEBE-A9333F49290E}"/>
              </a:ext>
            </a:extLst>
          </p:cNvPr>
          <p:cNvSpPr>
            <a:spLocks noGrp="1"/>
          </p:cNvSpPr>
          <p:nvPr>
            <p:ph type="title" hasCustomPrompt="1"/>
          </p:nvPr>
        </p:nvSpPr>
        <p:spPr>
          <a:xfrm>
            <a:off x="515938" y="2452282"/>
            <a:ext cx="9420223"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a:extLst>
              <a:ext uri="{FF2B5EF4-FFF2-40B4-BE49-F238E27FC236}">
                <a16:creationId xmlns:a16="http://schemas.microsoft.com/office/drawing/2014/main" id="{3545AB9A-F186-4699-94B0-FC0674BFC922}"/>
              </a:ext>
            </a:extLst>
          </p:cNvPr>
          <p:cNvSpPr>
            <a:spLocks noGrp="1"/>
          </p:cNvSpPr>
          <p:nvPr>
            <p:ph type="body" sz="quarter" idx="34" hasCustomPrompt="1"/>
          </p:nvPr>
        </p:nvSpPr>
        <p:spPr>
          <a:xfrm>
            <a:off x="515939" y="2243510"/>
            <a:ext cx="9420222"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cxnSp>
        <p:nvCxnSpPr>
          <p:cNvPr id="55" name="Gerade Verbindung 6">
            <a:extLst>
              <a:ext uri="{FF2B5EF4-FFF2-40B4-BE49-F238E27FC236}">
                <a16:creationId xmlns:a16="http://schemas.microsoft.com/office/drawing/2014/main" id="{01D879D4-E807-45F0-A7C4-5BA0B34D2C3C}"/>
              </a:ext>
            </a:extLst>
          </p:cNvPr>
          <p:cNvCxnSpPr>
            <a:cxnSpLocks/>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0" name="Gruppierung 37">
            <a:extLst>
              <a:ext uri="{FF2B5EF4-FFF2-40B4-BE49-F238E27FC236}">
                <a16:creationId xmlns:a16="http://schemas.microsoft.com/office/drawing/2014/main" id="{341FE4B8-8584-4D0A-A1E7-7F594822B583}"/>
              </a:ext>
            </a:extLst>
          </p:cNvPr>
          <p:cNvGrpSpPr>
            <a:grpSpLocks noChangeAspect="1"/>
          </p:cNvGrpSpPr>
          <p:nvPr userDrawn="1"/>
        </p:nvGrpSpPr>
        <p:grpSpPr>
          <a:xfrm>
            <a:off x="515936" y="3661517"/>
            <a:ext cx="438820" cy="438820"/>
            <a:chOff x="517458" y="4201169"/>
            <a:chExt cx="576064" cy="576064"/>
          </a:xfrm>
        </p:grpSpPr>
        <p:cxnSp>
          <p:nvCxnSpPr>
            <p:cNvPr id="38" name="Gerade Verbindung 38">
              <a:extLst>
                <a:ext uri="{FF2B5EF4-FFF2-40B4-BE49-F238E27FC236}">
                  <a16:creationId xmlns:a16="http://schemas.microsoft.com/office/drawing/2014/main" id="{A4A31CEA-99BC-4F9B-9E75-AB5F5A4FBAA6}"/>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Gerade Verbindung 39">
              <a:extLst>
                <a:ext uri="{FF2B5EF4-FFF2-40B4-BE49-F238E27FC236}">
                  <a16:creationId xmlns:a16="http://schemas.microsoft.com/office/drawing/2014/main" id="{5D0E132B-F829-48D6-B4BA-B2F94A274665}"/>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Content Placeholder 4">
            <a:extLst>
              <a:ext uri="{FF2B5EF4-FFF2-40B4-BE49-F238E27FC236}">
                <a16:creationId xmlns:a16="http://schemas.microsoft.com/office/drawing/2014/main" id="{9F988DE9-192E-4819-B06E-066646E52A32}"/>
              </a:ext>
            </a:extLst>
          </p:cNvPr>
          <p:cNvSpPr>
            <a:spLocks noGrp="1"/>
          </p:cNvSpPr>
          <p:nvPr>
            <p:ph sz="quarter" idx="29"/>
          </p:nvPr>
        </p:nvSpPr>
        <p:spPr>
          <a:xfrm>
            <a:off x="1037613"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2" name="Textplatzhalter 4">
            <a:extLst>
              <a:ext uri="{FF2B5EF4-FFF2-40B4-BE49-F238E27FC236}">
                <a16:creationId xmlns:a16="http://schemas.microsoft.com/office/drawing/2014/main" id="{B2A1D3F3-13D4-4F97-970B-E704AD8BE862}"/>
              </a:ext>
            </a:extLst>
          </p:cNvPr>
          <p:cNvSpPr>
            <a:spLocks noGrp="1"/>
          </p:cNvSpPr>
          <p:nvPr>
            <p:ph type="body" sz="quarter" idx="35" hasCustomPrompt="1"/>
          </p:nvPr>
        </p:nvSpPr>
        <p:spPr>
          <a:xfrm>
            <a:off x="1037615"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dirty="0"/>
              <a:t>Click</a:t>
            </a:r>
            <a:r>
              <a:rPr lang="en-US" dirty="0"/>
              <a:t> to edit Master text 40 characters </a:t>
            </a:r>
          </a:p>
        </p:txBody>
      </p:sp>
      <p:grpSp>
        <p:nvGrpSpPr>
          <p:cNvPr id="43" name="Gruppierung 37">
            <a:extLst>
              <a:ext uri="{FF2B5EF4-FFF2-40B4-BE49-F238E27FC236}">
                <a16:creationId xmlns:a16="http://schemas.microsoft.com/office/drawing/2014/main" id="{1C10DA41-6375-45D0-BBCD-18E1CDE1E32A}"/>
              </a:ext>
            </a:extLst>
          </p:cNvPr>
          <p:cNvGrpSpPr>
            <a:grpSpLocks noChangeAspect="1"/>
          </p:cNvGrpSpPr>
          <p:nvPr userDrawn="1"/>
        </p:nvGrpSpPr>
        <p:grpSpPr>
          <a:xfrm>
            <a:off x="4346505" y="3661517"/>
            <a:ext cx="438820" cy="438820"/>
            <a:chOff x="517458" y="4201169"/>
            <a:chExt cx="576064" cy="576064"/>
          </a:xfrm>
        </p:grpSpPr>
        <p:cxnSp>
          <p:nvCxnSpPr>
            <p:cNvPr id="44" name="Gerade Verbindung 38">
              <a:extLst>
                <a:ext uri="{FF2B5EF4-FFF2-40B4-BE49-F238E27FC236}">
                  <a16:creationId xmlns:a16="http://schemas.microsoft.com/office/drawing/2014/main" id="{F4B747E4-8973-46A2-B6C6-DA178A23E77E}"/>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39">
              <a:extLst>
                <a:ext uri="{FF2B5EF4-FFF2-40B4-BE49-F238E27FC236}">
                  <a16:creationId xmlns:a16="http://schemas.microsoft.com/office/drawing/2014/main" id="{15C28522-9944-4EB2-A9A0-5576E4402D4F}"/>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Content Placeholder 4">
            <a:extLst>
              <a:ext uri="{FF2B5EF4-FFF2-40B4-BE49-F238E27FC236}">
                <a16:creationId xmlns:a16="http://schemas.microsoft.com/office/drawing/2014/main" id="{EBC98EB4-448F-41DF-9338-DF44FD454E0D}"/>
              </a:ext>
            </a:extLst>
          </p:cNvPr>
          <p:cNvSpPr>
            <a:spLocks noGrp="1"/>
          </p:cNvSpPr>
          <p:nvPr>
            <p:ph sz="quarter" idx="36"/>
          </p:nvPr>
        </p:nvSpPr>
        <p:spPr>
          <a:xfrm>
            <a:off x="4868182"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7" name="Textplatzhalter 4">
            <a:extLst>
              <a:ext uri="{FF2B5EF4-FFF2-40B4-BE49-F238E27FC236}">
                <a16:creationId xmlns:a16="http://schemas.microsoft.com/office/drawing/2014/main" id="{1D7B2627-E1D1-4422-A2B3-0035B76AD000}"/>
              </a:ext>
            </a:extLst>
          </p:cNvPr>
          <p:cNvSpPr>
            <a:spLocks noGrp="1"/>
          </p:cNvSpPr>
          <p:nvPr>
            <p:ph type="body" sz="quarter" idx="37" hasCustomPrompt="1"/>
          </p:nvPr>
        </p:nvSpPr>
        <p:spPr>
          <a:xfrm>
            <a:off x="4868184"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dirty="0"/>
              <a:t>Click</a:t>
            </a:r>
            <a:r>
              <a:rPr lang="en-US" dirty="0"/>
              <a:t> to edit Master text 40 characters </a:t>
            </a:r>
          </a:p>
        </p:txBody>
      </p:sp>
      <p:grpSp>
        <p:nvGrpSpPr>
          <p:cNvPr id="49" name="Gruppierung 37">
            <a:extLst>
              <a:ext uri="{FF2B5EF4-FFF2-40B4-BE49-F238E27FC236}">
                <a16:creationId xmlns:a16="http://schemas.microsoft.com/office/drawing/2014/main" id="{825E945F-A756-402D-8877-D47F2B1AB9BF}"/>
              </a:ext>
            </a:extLst>
          </p:cNvPr>
          <p:cNvGrpSpPr>
            <a:grpSpLocks noChangeAspect="1"/>
          </p:cNvGrpSpPr>
          <p:nvPr userDrawn="1"/>
        </p:nvGrpSpPr>
        <p:grpSpPr>
          <a:xfrm>
            <a:off x="8191501" y="3661517"/>
            <a:ext cx="438820" cy="438820"/>
            <a:chOff x="517458" y="4201169"/>
            <a:chExt cx="576064" cy="576064"/>
          </a:xfrm>
        </p:grpSpPr>
        <p:cxnSp>
          <p:nvCxnSpPr>
            <p:cNvPr id="50" name="Gerade Verbindung 38">
              <a:extLst>
                <a:ext uri="{FF2B5EF4-FFF2-40B4-BE49-F238E27FC236}">
                  <a16:creationId xmlns:a16="http://schemas.microsoft.com/office/drawing/2014/main" id="{41FC26F7-560E-4006-8EA5-97254885F994}"/>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Gerade Verbindung 39">
              <a:extLst>
                <a:ext uri="{FF2B5EF4-FFF2-40B4-BE49-F238E27FC236}">
                  <a16:creationId xmlns:a16="http://schemas.microsoft.com/office/drawing/2014/main" id="{0F054E1F-4786-4CC8-ABC5-BDB2D90D4AA6}"/>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Content Placeholder 4">
            <a:extLst>
              <a:ext uri="{FF2B5EF4-FFF2-40B4-BE49-F238E27FC236}">
                <a16:creationId xmlns:a16="http://schemas.microsoft.com/office/drawing/2014/main" id="{3F0B5A58-FE9A-4C61-8120-14ACC47FC5C5}"/>
              </a:ext>
            </a:extLst>
          </p:cNvPr>
          <p:cNvSpPr>
            <a:spLocks noGrp="1"/>
          </p:cNvSpPr>
          <p:nvPr>
            <p:ph sz="quarter" idx="38"/>
          </p:nvPr>
        </p:nvSpPr>
        <p:spPr>
          <a:xfrm>
            <a:off x="8713178"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53" name="Textplatzhalter 4">
            <a:extLst>
              <a:ext uri="{FF2B5EF4-FFF2-40B4-BE49-F238E27FC236}">
                <a16:creationId xmlns:a16="http://schemas.microsoft.com/office/drawing/2014/main" id="{748B971A-75A4-47F7-8556-EAD7FA7BC4ED}"/>
              </a:ext>
            </a:extLst>
          </p:cNvPr>
          <p:cNvSpPr>
            <a:spLocks noGrp="1"/>
          </p:cNvSpPr>
          <p:nvPr>
            <p:ph type="body" sz="quarter" idx="39" hasCustomPrompt="1"/>
          </p:nvPr>
        </p:nvSpPr>
        <p:spPr>
          <a:xfrm>
            <a:off x="8713180"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dirty="0"/>
              <a:t>Click</a:t>
            </a:r>
            <a:r>
              <a:rPr lang="en-US" dirty="0"/>
              <a:t> to edit Master text 40 characters </a:t>
            </a:r>
          </a:p>
        </p:txBody>
      </p:sp>
      <p:pic>
        <p:nvPicPr>
          <p:cNvPr id="22" name="Graphic 21">
            <a:extLst>
              <a:ext uri="{FF2B5EF4-FFF2-40B4-BE49-F238E27FC236}">
                <a16:creationId xmlns:a16="http://schemas.microsoft.com/office/drawing/2014/main" id="{DD1DAF32-4FB1-4406-B55D-D06A52ABAC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315791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peaker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2023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3DACC045-3FDC-4008-925A-E3984F1E873B}"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3043517"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t>
            </a:r>
            <a:br>
              <a:rPr lang="en-US"/>
            </a:br>
            <a:r>
              <a:rPr lang="en-US"/>
              <a:t>approx. 140 characters in maximum two lines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a:extLst>
              <a:ext uri="{FF2B5EF4-FFF2-40B4-BE49-F238E27FC236}">
                <a16:creationId xmlns:a16="http://schemas.microsoft.com/office/drawing/2014/main" id="{3801F0B3-DA41-4A84-ABAB-471E9240B15A}"/>
              </a:ext>
            </a:extLst>
          </p:cNvPr>
          <p:cNvSpPr>
            <a:spLocks noGrp="1"/>
          </p:cNvSpPr>
          <p:nvPr>
            <p:ph sz="quarter" idx="33"/>
          </p:nvPr>
        </p:nvSpPr>
        <p:spPr>
          <a:xfrm>
            <a:off x="7533831"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43541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03">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20" name="Titelplatzhalter 1">
            <a:extLst>
              <a:ext uri="{FF2B5EF4-FFF2-40B4-BE49-F238E27FC236}">
                <a16:creationId xmlns:a16="http://schemas.microsoft.com/office/drawing/2014/main" id="{17FB4996-A242-49FA-AB93-B1AA1A4CE7BB}"/>
              </a:ext>
            </a:extLst>
          </p:cNvPr>
          <p:cNvSpPr>
            <a:spLocks noGrp="1"/>
          </p:cNvSpPr>
          <p:nvPr>
            <p:ph type="title" hasCustomPrompt="1"/>
          </p:nvPr>
        </p:nvSpPr>
        <p:spPr>
          <a:xfrm>
            <a:off x="515938" y="3879143"/>
            <a:ext cx="9420225" cy="1169551"/>
          </a:xfrm>
          <a:prstGeom prst="rect">
            <a:avLst/>
          </a:prstGeom>
        </p:spPr>
        <p:txBody>
          <a:bodyPr vert="horz" wrap="square" lIns="0" tIns="0" rIns="180000" bIns="0" rtlCol="0" anchor="b" anchorCtr="0">
            <a:spAutoFit/>
          </a:bodyPr>
          <a:lstStyle>
            <a:lvl1pPr>
              <a:lnSpc>
                <a:spcPct val="100000"/>
              </a:lnSpc>
              <a:defRPr sz="3800">
                <a:solidFill>
                  <a:schemeClr val="bg1"/>
                </a:solidFill>
              </a:defRPr>
            </a:lvl1pPr>
          </a:lstStyle>
          <a:p>
            <a:pPr lvl="0"/>
            <a:r>
              <a:rPr lang="en-US" noProof="0"/>
              <a:t>Click to edit Chapter title with </a:t>
            </a:r>
            <a:br>
              <a:rPr lang="en-US" noProof="0"/>
            </a:br>
            <a:r>
              <a:rPr lang="en-US" noProof="0"/>
              <a:t>a maximum of approx. 80 characters</a:t>
            </a:r>
          </a:p>
        </p:txBody>
      </p:sp>
      <p:cxnSp>
        <p:nvCxnSpPr>
          <p:cNvPr id="12" name="Gerade Verbindung 11">
            <a:extLst>
              <a:ext uri="{FF2B5EF4-FFF2-40B4-BE49-F238E27FC236}">
                <a16:creationId xmlns:a16="http://schemas.microsoft.com/office/drawing/2014/main" id="{C0AB52FC-F0B3-0C40-B5B6-59133C3BC237}"/>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a:extLst>
              <a:ext uri="{FF2B5EF4-FFF2-40B4-BE49-F238E27FC236}">
                <a16:creationId xmlns:a16="http://schemas.microsoft.com/office/drawing/2014/main" id="{E80AD087-5BC9-4E14-A53B-A8F0E2F6B24B}"/>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01</a:t>
            </a:r>
          </a:p>
        </p:txBody>
      </p:sp>
      <p:sp>
        <p:nvSpPr>
          <p:cNvPr id="15" name="Textplatzhalter 3">
            <a:extLst>
              <a:ext uri="{FF2B5EF4-FFF2-40B4-BE49-F238E27FC236}">
                <a16:creationId xmlns:a16="http://schemas.microsoft.com/office/drawing/2014/main" id="{2A8BF6D0-D3E9-4F39-9273-461AB438CA20}"/>
              </a:ext>
            </a:extLst>
          </p:cNvPr>
          <p:cNvSpPr>
            <a:spLocks noGrp="1"/>
          </p:cNvSpPr>
          <p:nvPr>
            <p:ph type="body" sz="quarter" idx="22" hasCustomPrompt="1"/>
          </p:nvPr>
        </p:nvSpPr>
        <p:spPr>
          <a:xfrm>
            <a:off x="1520329" y="1652217"/>
            <a:ext cx="841583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bg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 with </a:t>
            </a:r>
            <a:br>
              <a:rPr lang="en-US" noProof="0"/>
            </a:br>
            <a:r>
              <a:rPr lang="en-US" noProof="0"/>
              <a:t>a maximum of approx. 150 characters</a:t>
            </a:r>
          </a:p>
        </p:txBody>
      </p:sp>
      <p:sp>
        <p:nvSpPr>
          <p:cNvPr id="19" name="Textplatzhalter 3">
            <a:extLst>
              <a:ext uri="{FF2B5EF4-FFF2-40B4-BE49-F238E27FC236}">
                <a16:creationId xmlns:a16="http://schemas.microsoft.com/office/drawing/2014/main" id="{246700F4-4AF5-491E-B977-834F113ED888}"/>
              </a:ext>
            </a:extLst>
          </p:cNvPr>
          <p:cNvSpPr>
            <a:spLocks noGrp="1"/>
          </p:cNvSpPr>
          <p:nvPr>
            <p:ph type="body" sz="quarter" idx="23" hasCustomPrompt="1"/>
          </p:nvPr>
        </p:nvSpPr>
        <p:spPr>
          <a:xfrm>
            <a:off x="515938" y="3611397"/>
            <a:ext cx="9420224" cy="161583"/>
          </a:xfrm>
          <a:noFill/>
        </p:spPr>
        <p:txBody>
          <a:bodyPr wrap="square" lIns="0" tIns="0" rIns="0" bIns="0">
            <a:spAutoFit/>
          </a:bodyPr>
          <a:lstStyle>
            <a:lvl1pPr marL="0" indent="0" fontAlgn="t">
              <a:lnSpc>
                <a:spcPts val="1200"/>
              </a:lnSpc>
              <a:spcAft>
                <a:spcPts val="0"/>
              </a:spcAft>
              <a:buNone/>
              <a:defRPr sz="12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90 characters</a:t>
            </a:r>
          </a:p>
        </p:txBody>
      </p:sp>
      <p:pic>
        <p:nvPicPr>
          <p:cNvPr id="9" name="Graphic 8">
            <a:extLst>
              <a:ext uri="{FF2B5EF4-FFF2-40B4-BE49-F238E27FC236}">
                <a16:creationId xmlns:a16="http://schemas.microsoft.com/office/drawing/2014/main" id="{6D16D745-B616-4C2E-A9AF-C5FDE3DF371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225113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Speaker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2023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6C3A3CD-543C-45FF-94A6-621FE66A2FDB}"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1037617" y="4226704"/>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a:extLst>
              <a:ext uri="{FF2B5EF4-FFF2-40B4-BE49-F238E27FC236}">
                <a16:creationId xmlns:a16="http://schemas.microsoft.com/office/drawing/2014/main" id="{42A3E1AD-99F5-4236-904C-0B0D0E290F12}"/>
              </a:ext>
            </a:extLst>
          </p:cNvPr>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21" name="Content Placeholder 4">
            <a:extLst>
              <a:ext uri="{FF2B5EF4-FFF2-40B4-BE49-F238E27FC236}">
                <a16:creationId xmlns:a16="http://schemas.microsoft.com/office/drawing/2014/main" id="{47FBE273-80AF-4BA7-8B64-A0C36DDCC6F5}"/>
              </a:ext>
            </a:extLst>
          </p:cNvPr>
          <p:cNvSpPr>
            <a:spLocks noGrp="1"/>
          </p:cNvSpPr>
          <p:nvPr>
            <p:ph sz="quarter" idx="34"/>
          </p:nvPr>
        </p:nvSpPr>
        <p:spPr>
          <a:xfrm>
            <a:off x="6797067" y="4227617"/>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22" name="Content Placeholder 4">
            <a:extLst>
              <a:ext uri="{FF2B5EF4-FFF2-40B4-BE49-F238E27FC236}">
                <a16:creationId xmlns:a16="http://schemas.microsoft.com/office/drawing/2014/main" id="{AC010EE5-600C-47CC-B2F6-C413785A833B}"/>
              </a:ext>
            </a:extLst>
          </p:cNvPr>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23" name="Graphic 22">
            <a:extLst>
              <a:ext uri="{FF2B5EF4-FFF2-40B4-BE49-F238E27FC236}">
                <a16:creationId xmlns:a16="http://schemas.microsoft.com/office/drawing/2014/main" id="{E4B47471-19AD-4255-9D13-280630652D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Tree>
    <p:extLst>
      <p:ext uri="{BB962C8B-B14F-4D97-AF65-F5344CB8AC3E}">
        <p14:creationId xmlns:p14="http://schemas.microsoft.com/office/powerpoint/2010/main" val="137716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Footer">
    <p:spTree>
      <p:nvGrpSpPr>
        <p:cNvPr id="1" name=""/>
        <p:cNvGrpSpPr/>
        <p:nvPr/>
      </p:nvGrpSpPr>
      <p:grpSpPr>
        <a:xfrm>
          <a:off x="0" y="0"/>
          <a:ext cx="0" cy="0"/>
          <a:chOff x="0" y="0"/>
          <a:chExt cx="0" cy="0"/>
        </a:xfrm>
      </p:grpSpPr>
      <p:sp>
        <p:nvSpPr>
          <p:cNvPr id="30" name="Textplatzhalter 3">
            <a:extLst>
              <a:ext uri="{FF2B5EF4-FFF2-40B4-BE49-F238E27FC236}">
                <a16:creationId xmlns:a16="http://schemas.microsoft.com/office/drawing/2014/main" id="{9861BF8B-4157-B14F-9EDA-FB548DFEF05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extplatzhalter 3">
            <a:extLst>
              <a:ext uri="{FF2B5EF4-FFF2-40B4-BE49-F238E27FC236}">
                <a16:creationId xmlns:a16="http://schemas.microsoft.com/office/drawing/2014/main" id="{96523DEB-3E9A-AC42-8151-CB559BC86B39}"/>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6" name="Textplatzhalter 3">
            <a:extLst>
              <a:ext uri="{FF2B5EF4-FFF2-40B4-BE49-F238E27FC236}">
                <a16:creationId xmlns:a16="http://schemas.microsoft.com/office/drawing/2014/main" id="{89124A6F-2670-B84E-BD6D-E4E3F96D8793}"/>
              </a:ext>
            </a:extLst>
          </p:cNvPr>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3" name="Textplatzhalter 3">
            <a:extLst>
              <a:ext uri="{FF2B5EF4-FFF2-40B4-BE49-F238E27FC236}">
                <a16:creationId xmlns:a16="http://schemas.microsoft.com/office/drawing/2014/main" id="{96523DEB-3E9A-AC42-8151-CB559BC86B39}"/>
              </a:ext>
            </a:extLst>
          </p:cNvPr>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02</a:t>
            </a:r>
          </a:p>
        </p:txBody>
      </p:sp>
      <p:sp>
        <p:nvSpPr>
          <p:cNvPr id="24" name="Textplatzhalter 3">
            <a:extLst>
              <a:ext uri="{FF2B5EF4-FFF2-40B4-BE49-F238E27FC236}">
                <a16:creationId xmlns:a16="http://schemas.microsoft.com/office/drawing/2014/main" id="{89124A6F-2670-B84E-BD6D-E4E3F96D8793}"/>
              </a:ext>
            </a:extLst>
          </p:cNvPr>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5" name="Textplatzhalter 3">
            <a:extLst>
              <a:ext uri="{FF2B5EF4-FFF2-40B4-BE49-F238E27FC236}">
                <a16:creationId xmlns:a16="http://schemas.microsoft.com/office/drawing/2014/main" id="{96523DEB-3E9A-AC42-8151-CB559BC86B39}"/>
              </a:ext>
            </a:extLst>
          </p:cNvPr>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p>
        </p:txBody>
      </p:sp>
      <p:sp>
        <p:nvSpPr>
          <p:cNvPr id="26" name="Textplatzhalter 3">
            <a:extLst>
              <a:ext uri="{FF2B5EF4-FFF2-40B4-BE49-F238E27FC236}">
                <a16:creationId xmlns:a16="http://schemas.microsoft.com/office/drawing/2014/main" id="{89124A6F-2670-B84E-BD6D-E4E3F96D8793}"/>
              </a:ext>
            </a:extLst>
          </p:cNvPr>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7" name="Textplatzhalter 3">
            <a:extLst>
              <a:ext uri="{FF2B5EF4-FFF2-40B4-BE49-F238E27FC236}">
                <a16:creationId xmlns:a16="http://schemas.microsoft.com/office/drawing/2014/main" id="{96523DEB-3E9A-AC42-8151-CB559BC86B39}"/>
              </a:ext>
            </a:extLst>
          </p:cNvPr>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04</a:t>
            </a:r>
          </a:p>
        </p:txBody>
      </p:sp>
      <p:sp>
        <p:nvSpPr>
          <p:cNvPr id="28" name="Textplatzhalter 3">
            <a:extLst>
              <a:ext uri="{FF2B5EF4-FFF2-40B4-BE49-F238E27FC236}">
                <a16:creationId xmlns:a16="http://schemas.microsoft.com/office/drawing/2014/main" id="{89124A6F-2670-B84E-BD6D-E4E3F96D8793}"/>
              </a:ext>
            </a:extLst>
          </p:cNvPr>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1" name="Textplatzhalter 3">
            <a:extLst>
              <a:ext uri="{FF2B5EF4-FFF2-40B4-BE49-F238E27FC236}">
                <a16:creationId xmlns:a16="http://schemas.microsoft.com/office/drawing/2014/main" id="{96523DEB-3E9A-AC42-8151-CB559BC86B39}"/>
              </a:ext>
            </a:extLst>
          </p:cNvPr>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p>
        </p:txBody>
      </p:sp>
      <p:sp>
        <p:nvSpPr>
          <p:cNvPr id="32" name="Textplatzhalter 3">
            <a:extLst>
              <a:ext uri="{FF2B5EF4-FFF2-40B4-BE49-F238E27FC236}">
                <a16:creationId xmlns:a16="http://schemas.microsoft.com/office/drawing/2014/main" id="{89124A6F-2670-B84E-BD6D-E4E3F96D8793}"/>
              </a:ext>
            </a:extLst>
          </p:cNvPr>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3" name="Textplatzhalter 3">
            <a:extLst>
              <a:ext uri="{FF2B5EF4-FFF2-40B4-BE49-F238E27FC236}">
                <a16:creationId xmlns:a16="http://schemas.microsoft.com/office/drawing/2014/main" id="{96523DEB-3E9A-AC42-8151-CB559BC86B39}"/>
              </a:ext>
            </a:extLst>
          </p:cNvPr>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p>
        </p:txBody>
      </p:sp>
      <p:sp>
        <p:nvSpPr>
          <p:cNvPr id="34" name="Textplatzhalter 3">
            <a:extLst>
              <a:ext uri="{FF2B5EF4-FFF2-40B4-BE49-F238E27FC236}">
                <a16:creationId xmlns:a16="http://schemas.microsoft.com/office/drawing/2014/main" id="{89124A6F-2670-B84E-BD6D-E4E3F96D8793}"/>
              </a:ext>
            </a:extLst>
          </p:cNvPr>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5" name="Textplatzhalter 3">
            <a:extLst>
              <a:ext uri="{FF2B5EF4-FFF2-40B4-BE49-F238E27FC236}">
                <a16:creationId xmlns:a16="http://schemas.microsoft.com/office/drawing/2014/main" id="{96523DEB-3E9A-AC42-8151-CB559BC86B39}"/>
              </a:ext>
            </a:extLst>
          </p:cNvPr>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p>
        </p:txBody>
      </p:sp>
      <p:sp>
        <p:nvSpPr>
          <p:cNvPr id="36" name="Textplatzhalter 3">
            <a:extLst>
              <a:ext uri="{FF2B5EF4-FFF2-40B4-BE49-F238E27FC236}">
                <a16:creationId xmlns:a16="http://schemas.microsoft.com/office/drawing/2014/main" id="{89124A6F-2670-B84E-BD6D-E4E3F96D8793}"/>
              </a:ext>
            </a:extLst>
          </p:cNvPr>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7" name="Textplatzhalter 3">
            <a:extLst>
              <a:ext uri="{FF2B5EF4-FFF2-40B4-BE49-F238E27FC236}">
                <a16:creationId xmlns:a16="http://schemas.microsoft.com/office/drawing/2014/main" id="{96523DEB-3E9A-AC42-8151-CB559BC86B39}"/>
              </a:ext>
            </a:extLst>
          </p:cNvPr>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08</a:t>
            </a:r>
          </a:p>
        </p:txBody>
      </p:sp>
      <p:sp>
        <p:nvSpPr>
          <p:cNvPr id="38" name="Textplatzhalter 3">
            <a:extLst>
              <a:ext uri="{FF2B5EF4-FFF2-40B4-BE49-F238E27FC236}">
                <a16:creationId xmlns:a16="http://schemas.microsoft.com/office/drawing/2014/main" id="{89124A6F-2670-B84E-BD6D-E4E3F96D8793}"/>
              </a:ext>
            </a:extLst>
          </p:cNvPr>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45" name="Titelplatzhalter 1">
            <a:extLst>
              <a:ext uri="{FF2B5EF4-FFF2-40B4-BE49-F238E27FC236}">
                <a16:creationId xmlns:a16="http://schemas.microsoft.com/office/drawing/2014/main" id="{6453F368-6889-417C-A338-273551D7564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Agenda title with a maximum of </a:t>
            </a:r>
            <a:br>
              <a:rPr lang="en-US" noProof="0" dirty="0"/>
            </a:br>
            <a:r>
              <a:rPr lang="en-US" noProof="0" dirty="0"/>
              <a:t>approx. 120 characters in maximum two lines</a:t>
            </a:r>
          </a:p>
        </p:txBody>
      </p:sp>
      <p:sp>
        <p:nvSpPr>
          <p:cNvPr id="40" name="Trapez 1">
            <a:extLst>
              <a:ext uri="{FF2B5EF4-FFF2-40B4-BE49-F238E27FC236}">
                <a16:creationId xmlns:a16="http://schemas.microsoft.com/office/drawing/2014/main" id="{4CA92086-2279-4836-A409-C8853CE32F5D}"/>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Textfeld 28">
            <a:extLst>
              <a:ext uri="{FF2B5EF4-FFF2-40B4-BE49-F238E27FC236}">
                <a16:creationId xmlns:a16="http://schemas.microsoft.com/office/drawing/2014/main" id="{E01D0FDA-A8B8-4B33-9943-A66439AB1A0A}"/>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51" name="Datumsplatzhalter 3">
            <a:extLst>
              <a:ext uri="{FF2B5EF4-FFF2-40B4-BE49-F238E27FC236}">
                <a16:creationId xmlns:a16="http://schemas.microsoft.com/office/drawing/2014/main" id="{F1F50024-E250-4528-9B3E-830619280A3D}"/>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EAE1FB9-F7B0-4674-AE67-DB768C0CC366}" type="datetime3">
              <a:rPr lang="en-US" smtClean="0"/>
              <a:t>5 June 2023</a:t>
            </a:fld>
            <a:endParaRPr lang="en-US" dirty="0"/>
          </a:p>
        </p:txBody>
      </p:sp>
      <p:sp>
        <p:nvSpPr>
          <p:cNvPr id="52" name="Foliennummernplatzhalter 5">
            <a:extLst>
              <a:ext uri="{FF2B5EF4-FFF2-40B4-BE49-F238E27FC236}">
                <a16:creationId xmlns:a16="http://schemas.microsoft.com/office/drawing/2014/main" id="{DB161058-320D-4627-92E7-24BC18DE8E5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53" name="Footer Placeholder 4">
            <a:extLst>
              <a:ext uri="{FF2B5EF4-FFF2-40B4-BE49-F238E27FC236}">
                <a16:creationId xmlns:a16="http://schemas.microsoft.com/office/drawing/2014/main" id="{179A0E7C-5782-4AA1-8B8C-183CA96F00F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54" name="Datumsplatzhalter 3">
            <a:extLst>
              <a:ext uri="{FF2B5EF4-FFF2-40B4-BE49-F238E27FC236}">
                <a16:creationId xmlns:a16="http://schemas.microsoft.com/office/drawing/2014/main" id="{A920734A-5576-4CD0-90FD-9013F695CD4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55" name="Datumsplatzhalter 3">
            <a:extLst>
              <a:ext uri="{FF2B5EF4-FFF2-40B4-BE49-F238E27FC236}">
                <a16:creationId xmlns:a16="http://schemas.microsoft.com/office/drawing/2014/main" id="{6102B49E-6BE9-435C-A17C-52326E1A7372}"/>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920880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1 Column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2023</a:t>
            </a:r>
            <a:r>
              <a:rPr lang="en-US" sz="800" noProof="0" dirty="0">
                <a:solidFill>
                  <a:schemeClr val="accent3"/>
                </a:solidFill>
                <a:latin typeface="+mj-lt"/>
                <a:ea typeface="Roboto" panose="02000000000000000000" pitchFamily="2" charset="0"/>
              </a:rPr>
              <a:t> Bruker</a:t>
            </a:r>
          </a:p>
        </p:txBody>
      </p:sp>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p:nvPr>
        </p:nvSpPr>
        <p:spPr>
          <a:xfrm>
            <a:off x="515939" y="1592635"/>
            <a:ext cx="1116012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45DFB67C-9E9C-4FA3-8695-6573ACA3FAB4}" type="datetime3">
              <a:rPr lang="en-US" smtClean="0"/>
              <a:t>5 June 2023</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620981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1 Column Subtitle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2023</a:t>
            </a:r>
            <a:r>
              <a:rPr lang="en-US" sz="800" noProof="0" dirty="0">
                <a:solidFill>
                  <a:schemeClr val="accent3"/>
                </a:solidFill>
                <a:latin typeface="+mj-lt"/>
                <a:ea typeface="Roboto" panose="02000000000000000000" pitchFamily="2" charset="0"/>
              </a:rPr>
              <a:t> Bruker</a:t>
            </a:r>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FAB3B0C1-BC1E-4425-A8E8-E02CE9650E7C}"/>
              </a:ext>
            </a:extLst>
          </p:cNvPr>
          <p:cNvSpPr>
            <a:spLocks noGrp="1"/>
          </p:cNvSpPr>
          <p:nvPr>
            <p:ph sz="quarter" idx="21"/>
          </p:nvPr>
        </p:nvSpPr>
        <p:spPr>
          <a:xfrm>
            <a:off x="515937" y="2210577"/>
            <a:ext cx="1116012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Content Placeholder 4">
            <a:extLst>
              <a:ext uri="{FF2B5EF4-FFF2-40B4-BE49-F238E27FC236}">
                <a16:creationId xmlns:a16="http://schemas.microsoft.com/office/drawing/2014/main" id="{86EF8F62-05CB-4821-BA3D-ECB4331436A2}"/>
              </a:ext>
            </a:extLst>
          </p:cNvPr>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of </a:t>
            </a:r>
            <a:br>
              <a:rPr lang="en-US" dirty="0"/>
            </a:br>
            <a:r>
              <a:rPr lang="en-US" dirty="0"/>
              <a:t>approx. 180 characters in maximum two lines</a:t>
            </a:r>
          </a:p>
        </p:txBody>
      </p:sp>
      <p:sp>
        <p:nvSpPr>
          <p:cNvPr id="15" name="Datumsplatzhalter 3">
            <a:extLst>
              <a:ext uri="{FF2B5EF4-FFF2-40B4-BE49-F238E27FC236}">
                <a16:creationId xmlns:a16="http://schemas.microsoft.com/office/drawing/2014/main" id="{0A7EE14C-A228-4D08-9CC1-5215F60B2878}"/>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1F14A76-2479-4E82-BC49-7099AB6D76A6}" type="datetime3">
              <a:rPr lang="en-US" smtClean="0"/>
              <a:t>5 June 2023</a:t>
            </a:fld>
            <a:endParaRPr lang="en-US" dirty="0"/>
          </a:p>
        </p:txBody>
      </p:sp>
      <p:sp>
        <p:nvSpPr>
          <p:cNvPr id="19" name="Foliennummernplatzhalter 5">
            <a:extLst>
              <a:ext uri="{FF2B5EF4-FFF2-40B4-BE49-F238E27FC236}">
                <a16:creationId xmlns:a16="http://schemas.microsoft.com/office/drawing/2014/main" id="{981180F7-7F67-4206-8EB1-F8B4CEC6AF3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0" name="Footer Placeholder 4">
            <a:extLst>
              <a:ext uri="{FF2B5EF4-FFF2-40B4-BE49-F238E27FC236}">
                <a16:creationId xmlns:a16="http://schemas.microsoft.com/office/drawing/2014/main" id="{D17D85AB-0A09-4C1E-AE65-000984187AAB}"/>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1" name="Datumsplatzhalter 3">
            <a:extLst>
              <a:ext uri="{FF2B5EF4-FFF2-40B4-BE49-F238E27FC236}">
                <a16:creationId xmlns:a16="http://schemas.microsoft.com/office/drawing/2014/main" id="{30447930-985B-42F5-8EBA-31CDCCEB4BED}"/>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2" name="Datumsplatzhalter 3">
            <a:extLst>
              <a:ext uri="{FF2B5EF4-FFF2-40B4-BE49-F238E27FC236}">
                <a16:creationId xmlns:a16="http://schemas.microsoft.com/office/drawing/2014/main" id="{CF4C4462-42F3-4C88-93CB-9497E71C49D0}"/>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2132231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E75CFE9-E682-4C1E-A285-DE8FDDF8A8AA}" type="datetime3">
              <a:rPr lang="en-US" smtClean="0"/>
              <a:t>5 June 2023</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16" name="Content Placeholder 4">
            <a:extLst>
              <a:ext uri="{FF2B5EF4-FFF2-40B4-BE49-F238E27FC236}">
                <a16:creationId xmlns:a16="http://schemas.microsoft.com/office/drawing/2014/main" id="{C34797F4-61C6-455C-8BFA-5E6860B1A708}"/>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1" name="Content Placeholder 4">
            <a:extLst>
              <a:ext uri="{FF2B5EF4-FFF2-40B4-BE49-F238E27FC236}">
                <a16:creationId xmlns:a16="http://schemas.microsoft.com/office/drawing/2014/main" id="{43DFB8B9-75ED-4BF5-841E-476EBF9E91D8}"/>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Tree>
    <p:extLst>
      <p:ext uri="{BB962C8B-B14F-4D97-AF65-F5344CB8AC3E}">
        <p14:creationId xmlns:p14="http://schemas.microsoft.com/office/powerpoint/2010/main" val="1856027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DE2A318-580A-4993-AEDE-24F78AFD5D2E}" type="datetime3">
              <a:rPr lang="en-US" smtClean="0"/>
              <a:t>5 June 2023</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35" name="Content Placeholder 4">
            <a:extLst>
              <a:ext uri="{FF2B5EF4-FFF2-40B4-BE49-F238E27FC236}">
                <a16:creationId xmlns:a16="http://schemas.microsoft.com/office/drawing/2014/main" id="{6BD93726-3E24-4580-9BEB-0708247BF81F}"/>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5" name="Content Placeholder 4">
            <a:extLst>
              <a:ext uri="{FF2B5EF4-FFF2-40B4-BE49-F238E27FC236}">
                <a16:creationId xmlns:a16="http://schemas.microsoft.com/office/drawing/2014/main" id="{5FEE4DCA-1CE9-470E-8174-92DF0733542D}"/>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6" name="Content Placeholder 4">
            <a:extLst>
              <a:ext uri="{FF2B5EF4-FFF2-40B4-BE49-F238E27FC236}">
                <a16:creationId xmlns:a16="http://schemas.microsoft.com/office/drawing/2014/main" id="{36DC3936-F27D-4557-85C1-4F9068DA0D22}"/>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28" name="Content Placeholder 4">
            <a:extLst>
              <a:ext uri="{FF2B5EF4-FFF2-40B4-BE49-F238E27FC236}">
                <a16:creationId xmlns:a16="http://schemas.microsoft.com/office/drawing/2014/main" id="{6FA18B0C-A64B-4CBC-83A4-F3DCB136BA34}"/>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Tree>
    <p:extLst>
      <p:ext uri="{BB962C8B-B14F-4D97-AF65-F5344CB8AC3E}">
        <p14:creationId xmlns:p14="http://schemas.microsoft.com/office/powerpoint/2010/main" val="1361407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2 Column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28">
            <a:extLst>
              <a:ext uri="{FF2B5EF4-FFF2-40B4-BE49-F238E27FC236}">
                <a16:creationId xmlns:a16="http://schemas.microsoft.com/office/drawing/2014/main" id="{6AEF0B51-B741-4884-9983-2E7006666111}"/>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C97CC203-263E-46E4-B789-B61174FD8DE7}"/>
              </a:ext>
            </a:extLst>
          </p:cNvPr>
          <p:cNvSpPr>
            <a:spLocks noGrp="1"/>
          </p:cNvSpPr>
          <p:nvPr>
            <p:ph sz="quarter" idx="21"/>
          </p:nvPr>
        </p:nvSpPr>
        <p:spPr>
          <a:xfrm>
            <a:off x="515939" y="1592635"/>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Content Placeholder 4">
            <a:extLst>
              <a:ext uri="{FF2B5EF4-FFF2-40B4-BE49-F238E27FC236}">
                <a16:creationId xmlns:a16="http://schemas.microsoft.com/office/drawing/2014/main" id="{867C890C-CB2B-4D56-A272-AFEA038C4BE2}"/>
              </a:ext>
            </a:extLst>
          </p:cNvPr>
          <p:cNvSpPr>
            <a:spLocks noGrp="1"/>
          </p:cNvSpPr>
          <p:nvPr>
            <p:ph sz="quarter" idx="22"/>
          </p:nvPr>
        </p:nvSpPr>
        <p:spPr>
          <a:xfrm>
            <a:off x="6275387" y="1592263"/>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Datumsplatzhalter 3">
            <a:extLst>
              <a:ext uri="{FF2B5EF4-FFF2-40B4-BE49-F238E27FC236}">
                <a16:creationId xmlns:a16="http://schemas.microsoft.com/office/drawing/2014/main" id="{FFE68E16-69C3-42B3-BDA8-FCB13EC96B0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5000C8E-754C-4950-BEE8-0519853D3A1F}" type="datetime3">
              <a:rPr lang="en-US" smtClean="0"/>
              <a:t>5 June 2023</a:t>
            </a:fld>
            <a:endParaRPr lang="en-US" dirty="0"/>
          </a:p>
        </p:txBody>
      </p:sp>
      <p:sp>
        <p:nvSpPr>
          <p:cNvPr id="21" name="Foliennummernplatzhalter 5">
            <a:extLst>
              <a:ext uri="{FF2B5EF4-FFF2-40B4-BE49-F238E27FC236}">
                <a16:creationId xmlns:a16="http://schemas.microsoft.com/office/drawing/2014/main" id="{AFAC85DC-3FC5-4730-9E59-4BBF1986315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2" name="Footer Placeholder 4">
            <a:extLst>
              <a:ext uri="{FF2B5EF4-FFF2-40B4-BE49-F238E27FC236}">
                <a16:creationId xmlns:a16="http://schemas.microsoft.com/office/drawing/2014/main" id="{56CF4C7C-7D59-4D8E-A7DC-730B7AA4ACC5}"/>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3" name="Datumsplatzhalter 3">
            <a:extLst>
              <a:ext uri="{FF2B5EF4-FFF2-40B4-BE49-F238E27FC236}">
                <a16:creationId xmlns:a16="http://schemas.microsoft.com/office/drawing/2014/main" id="{7795F99D-F649-4965-BDE0-19E6369227E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4" name="Datumsplatzhalter 3">
            <a:extLst>
              <a:ext uri="{FF2B5EF4-FFF2-40B4-BE49-F238E27FC236}">
                <a16:creationId xmlns:a16="http://schemas.microsoft.com/office/drawing/2014/main" id="{1F986398-37E5-4F4D-AB8D-BB56203194A3}"/>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627568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2 Columns Subtitle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28">
            <a:extLst>
              <a:ext uri="{FF2B5EF4-FFF2-40B4-BE49-F238E27FC236}">
                <a16:creationId xmlns:a16="http://schemas.microsoft.com/office/drawing/2014/main" id="{6AEF0B51-B741-4884-9983-2E7006666111}"/>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2" name="Datumsplatzhalter 3">
            <a:extLst>
              <a:ext uri="{FF2B5EF4-FFF2-40B4-BE49-F238E27FC236}">
                <a16:creationId xmlns:a16="http://schemas.microsoft.com/office/drawing/2014/main" id="{214FF92A-CD10-4D53-A4D8-849C0FFB3CB1}"/>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25822CF-894C-4C7D-BD20-E2540F08D343}" type="datetime3">
              <a:rPr lang="en-US" smtClean="0"/>
              <a:t>5 June 2023</a:t>
            </a:fld>
            <a:endParaRPr lang="en-US" dirty="0"/>
          </a:p>
        </p:txBody>
      </p:sp>
      <p:sp>
        <p:nvSpPr>
          <p:cNvPr id="23" name="Foliennummernplatzhalter 5">
            <a:extLst>
              <a:ext uri="{FF2B5EF4-FFF2-40B4-BE49-F238E27FC236}">
                <a16:creationId xmlns:a16="http://schemas.microsoft.com/office/drawing/2014/main" id="{C911D53B-8D1C-4C9F-8302-0088BAA90B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4" name="Footer Placeholder 4">
            <a:extLst>
              <a:ext uri="{FF2B5EF4-FFF2-40B4-BE49-F238E27FC236}">
                <a16:creationId xmlns:a16="http://schemas.microsoft.com/office/drawing/2014/main" id="{115D0268-3A78-4097-8CAB-E36F670CAB41}"/>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5" name="Datumsplatzhalter 3">
            <a:extLst>
              <a:ext uri="{FF2B5EF4-FFF2-40B4-BE49-F238E27FC236}">
                <a16:creationId xmlns:a16="http://schemas.microsoft.com/office/drawing/2014/main" id="{965A05BB-B789-450B-8E0A-15CB063D3597}"/>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6" name="Datumsplatzhalter 3">
            <a:extLst>
              <a:ext uri="{FF2B5EF4-FFF2-40B4-BE49-F238E27FC236}">
                <a16:creationId xmlns:a16="http://schemas.microsoft.com/office/drawing/2014/main" id="{F43ABC35-DA4E-4962-9FCF-31DFEADC4CAA}"/>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7" name="Content Placeholder 4">
            <a:extLst>
              <a:ext uri="{FF2B5EF4-FFF2-40B4-BE49-F238E27FC236}">
                <a16:creationId xmlns:a16="http://schemas.microsoft.com/office/drawing/2014/main" id="{E7641CFF-1399-4824-8361-1A4BBC13BAF8}"/>
              </a:ext>
            </a:extLst>
          </p:cNvPr>
          <p:cNvSpPr>
            <a:spLocks noGrp="1"/>
          </p:cNvSpPr>
          <p:nvPr>
            <p:ph sz="quarter" idx="21"/>
          </p:nvPr>
        </p:nvSpPr>
        <p:spPr>
          <a:xfrm>
            <a:off x="515937"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8" name="Content Placeholder 4">
            <a:extLst>
              <a:ext uri="{FF2B5EF4-FFF2-40B4-BE49-F238E27FC236}">
                <a16:creationId xmlns:a16="http://schemas.microsoft.com/office/drawing/2014/main" id="{5246392C-F663-4C85-8724-BD5D5BBC25C8}"/>
              </a:ext>
            </a:extLst>
          </p:cNvPr>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
        <p:nvSpPr>
          <p:cNvPr id="29" name="Content Placeholder 4">
            <a:extLst>
              <a:ext uri="{FF2B5EF4-FFF2-40B4-BE49-F238E27FC236}">
                <a16:creationId xmlns:a16="http://schemas.microsoft.com/office/drawing/2014/main" id="{9387579F-A838-43E4-A418-77EF95CD6077}"/>
              </a:ext>
            </a:extLst>
          </p:cNvPr>
          <p:cNvSpPr>
            <a:spLocks noGrp="1"/>
          </p:cNvSpPr>
          <p:nvPr>
            <p:ph sz="quarter" idx="23"/>
          </p:nvPr>
        </p:nvSpPr>
        <p:spPr>
          <a:xfrm>
            <a:off x="6275386"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0" name="Content Placeholder 4">
            <a:extLst>
              <a:ext uri="{FF2B5EF4-FFF2-40B4-BE49-F238E27FC236}">
                <a16:creationId xmlns:a16="http://schemas.microsoft.com/office/drawing/2014/main" id="{626D4B07-0CED-4747-A69E-9C954836E78C}"/>
              </a:ext>
            </a:extLst>
          </p:cNvPr>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Tree>
    <p:extLst>
      <p:ext uri="{BB962C8B-B14F-4D97-AF65-F5344CB8AC3E}">
        <p14:creationId xmlns:p14="http://schemas.microsoft.com/office/powerpoint/2010/main" val="3829515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5" name="Content Placeholder 4">
            <a:extLst>
              <a:ext uri="{FF2B5EF4-FFF2-40B4-BE49-F238E27FC236}">
                <a16:creationId xmlns:a16="http://schemas.microsoft.com/office/drawing/2014/main" id="{780B78DF-AC7B-4E21-91DC-B666F3412B78}"/>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A327DB1-75CA-4531-92C9-DBCA1342043B}" type="datetime3">
              <a:rPr lang="en-US" smtClean="0"/>
              <a:t>5 June 2023</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9" name="Footer Placeholder 4">
            <a:extLst>
              <a:ext uri="{FF2B5EF4-FFF2-40B4-BE49-F238E27FC236}">
                <a16:creationId xmlns:a16="http://schemas.microsoft.com/office/drawing/2014/main" id="{F23ED1C9-2EE4-46F5-BCA2-AF314D53BECA}"/>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1AA06B32-FCD2-40CE-8221-CEF1B23AB660}"/>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444F65B9-AE8C-4FBE-A3D0-3CFF89296F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27779761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0AFF429-20FA-4561-9DCD-2109AF67A0A2}" type="datetime3">
              <a:rPr lang="en-US" smtClean="0"/>
              <a:t>5 June 2023</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40" name="Content Placeholder 4">
            <a:extLst>
              <a:ext uri="{FF2B5EF4-FFF2-40B4-BE49-F238E27FC236}">
                <a16:creationId xmlns:a16="http://schemas.microsoft.com/office/drawing/2014/main" id="{F7EA93E6-187B-46EE-9CF1-36A08A2BFB0E}"/>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E2DF69DD-51F9-415A-929E-790824554E85}"/>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Tree>
    <p:extLst>
      <p:ext uri="{BB962C8B-B14F-4D97-AF65-F5344CB8AC3E}">
        <p14:creationId xmlns:p14="http://schemas.microsoft.com/office/powerpoint/2010/main" val="158589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04">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platzhalter 1">
            <a:extLst>
              <a:ext uri="{FF2B5EF4-FFF2-40B4-BE49-F238E27FC236}">
                <a16:creationId xmlns:a16="http://schemas.microsoft.com/office/drawing/2014/main" id="{083C9AF5-A775-4DB3-9D17-DD55F5FB9A9B}"/>
              </a:ext>
            </a:extLst>
          </p:cNvPr>
          <p:cNvSpPr>
            <a:spLocks noGrp="1"/>
          </p:cNvSpPr>
          <p:nvPr>
            <p:ph type="title" hasCustomPrompt="1"/>
          </p:nvPr>
        </p:nvSpPr>
        <p:spPr>
          <a:xfrm>
            <a:off x="515938" y="2452282"/>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sp>
        <p:nvSpPr>
          <p:cNvPr id="10" name="Textplatzhalter 3">
            <a:extLst>
              <a:ext uri="{FF2B5EF4-FFF2-40B4-BE49-F238E27FC236}">
                <a16:creationId xmlns:a16="http://schemas.microsoft.com/office/drawing/2014/main" id="{B2966871-E7D2-425C-AA54-B2B53472915F}"/>
              </a:ext>
            </a:extLst>
          </p:cNvPr>
          <p:cNvSpPr>
            <a:spLocks noGrp="1"/>
          </p:cNvSpPr>
          <p:nvPr>
            <p:ph type="body" sz="quarter" idx="34" hasCustomPrompt="1"/>
          </p:nvPr>
        </p:nvSpPr>
        <p:spPr>
          <a:xfrm>
            <a:off x="515939" y="2243510"/>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cxnSp>
        <p:nvCxnSpPr>
          <p:cNvPr id="11" name="Gerade Verbindung 6">
            <a:extLst>
              <a:ext uri="{FF2B5EF4-FFF2-40B4-BE49-F238E27FC236}">
                <a16:creationId xmlns:a16="http://schemas.microsoft.com/office/drawing/2014/main" id="{D7F7B41D-5EBA-471A-A788-D09483504B5D}"/>
              </a:ext>
            </a:extLst>
          </p:cNvPr>
          <p:cNvCxnSpPr>
            <a:cxnSpLocks/>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Content Placeholder 4">
            <a:extLst>
              <a:ext uri="{FF2B5EF4-FFF2-40B4-BE49-F238E27FC236}">
                <a16:creationId xmlns:a16="http://schemas.microsoft.com/office/drawing/2014/main" id="{23129755-E7D5-4C74-A222-67CBE698549D}"/>
              </a:ext>
            </a:extLst>
          </p:cNvPr>
          <p:cNvSpPr>
            <a:spLocks noGrp="1"/>
          </p:cNvSpPr>
          <p:nvPr>
            <p:ph sz="quarter" idx="26"/>
          </p:nvPr>
        </p:nvSpPr>
        <p:spPr>
          <a:xfrm>
            <a:off x="515938" y="3608388"/>
            <a:ext cx="9420225" cy="259292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8" name="Graphic 7">
            <a:extLst>
              <a:ext uri="{FF2B5EF4-FFF2-40B4-BE49-F238E27FC236}">
                <a16:creationId xmlns:a16="http://schemas.microsoft.com/office/drawing/2014/main" id="{41320B1D-514C-4A78-A9C4-87B4F7B6B73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3 Columns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28">
            <a:extLst>
              <a:ext uri="{FF2B5EF4-FFF2-40B4-BE49-F238E27FC236}">
                <a16:creationId xmlns:a16="http://schemas.microsoft.com/office/drawing/2014/main" id="{85B3252C-7552-451C-81A1-5E9817CC15A8}"/>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C6AD66C-B481-44B5-A990-D122E0A76024}" type="datetime3">
              <a:rPr lang="en-US" smtClean="0"/>
              <a:t>5 June 2023</a:t>
            </a:fld>
            <a:endParaRPr lang="en-US" dirty="0"/>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9" name="Footer Placeholder 4">
            <a:extLst>
              <a:ext uri="{FF2B5EF4-FFF2-40B4-BE49-F238E27FC236}">
                <a16:creationId xmlns:a16="http://schemas.microsoft.com/office/drawing/2014/main" id="{D71BD509-4E91-4647-9BC2-47CE1987E540}"/>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0" name="Datumsplatzhalter 3">
            <a:extLst>
              <a:ext uri="{FF2B5EF4-FFF2-40B4-BE49-F238E27FC236}">
                <a16:creationId xmlns:a16="http://schemas.microsoft.com/office/drawing/2014/main" id="{CCF1AD21-730B-4B0B-92E6-D81BE7171A1F}"/>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1" name="Datumsplatzhalter 3">
            <a:extLst>
              <a:ext uri="{FF2B5EF4-FFF2-40B4-BE49-F238E27FC236}">
                <a16:creationId xmlns:a16="http://schemas.microsoft.com/office/drawing/2014/main" id="{6088C73C-C6E1-49F4-BEDB-41AB9338C42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2196634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3 Columns Subtitle Footer">
    <p:spTree>
      <p:nvGrpSpPr>
        <p:cNvPr id="1" name=""/>
        <p:cNvGrpSpPr/>
        <p:nvPr/>
      </p:nvGrpSpPr>
      <p:grpSpPr>
        <a:xfrm>
          <a:off x="0" y="0"/>
          <a:ext cx="0" cy="0"/>
          <a:chOff x="0" y="0"/>
          <a:chExt cx="0" cy="0"/>
        </a:xfrm>
      </p:grpSpPr>
      <p:sp>
        <p:nvSpPr>
          <p:cNvPr id="2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Textfeld 28">
            <a:extLst>
              <a:ext uri="{FF2B5EF4-FFF2-40B4-BE49-F238E27FC236}">
                <a16:creationId xmlns:a16="http://schemas.microsoft.com/office/drawing/2014/main" id="{85B3252C-7552-451C-81A1-5E9817CC15A8}"/>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8" name="Datumsplatzhalter 3">
            <a:extLst>
              <a:ext uri="{FF2B5EF4-FFF2-40B4-BE49-F238E27FC236}">
                <a16:creationId xmlns:a16="http://schemas.microsoft.com/office/drawing/2014/main" id="{022BA883-F7ED-4E70-BE2A-1C8E19873C95}"/>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E7A532B0-AC75-4C84-87D2-81135E722F90}" type="datetime3">
              <a:rPr lang="en-US" smtClean="0"/>
              <a:t>5 June 2023</a:t>
            </a:fld>
            <a:endParaRPr lang="en-US" dirty="0"/>
          </a:p>
        </p:txBody>
      </p:sp>
      <p:sp>
        <p:nvSpPr>
          <p:cNvPr id="29" name="Foliennummernplatzhalter 5">
            <a:extLst>
              <a:ext uri="{FF2B5EF4-FFF2-40B4-BE49-F238E27FC236}">
                <a16:creationId xmlns:a16="http://schemas.microsoft.com/office/drawing/2014/main" id="{B9DAF27E-EAEB-4344-87CA-A26845AD2B0C}"/>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30" name="Footer Placeholder 4">
            <a:extLst>
              <a:ext uri="{FF2B5EF4-FFF2-40B4-BE49-F238E27FC236}">
                <a16:creationId xmlns:a16="http://schemas.microsoft.com/office/drawing/2014/main" id="{F519E3E7-1F34-4C63-AC06-49593C7D2019}"/>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31" name="Datumsplatzhalter 3">
            <a:extLst>
              <a:ext uri="{FF2B5EF4-FFF2-40B4-BE49-F238E27FC236}">
                <a16:creationId xmlns:a16="http://schemas.microsoft.com/office/drawing/2014/main" id="{6F881489-C272-4A3D-82D0-9D3C3FA73AC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2" name="Datumsplatzhalter 3">
            <a:extLst>
              <a:ext uri="{FF2B5EF4-FFF2-40B4-BE49-F238E27FC236}">
                <a16:creationId xmlns:a16="http://schemas.microsoft.com/office/drawing/2014/main" id="{121ABFCE-43DB-4418-9492-C2AFFADBF6A5}"/>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33" name="Content Placeholder 4">
            <a:extLst>
              <a:ext uri="{FF2B5EF4-FFF2-40B4-BE49-F238E27FC236}">
                <a16:creationId xmlns:a16="http://schemas.microsoft.com/office/drawing/2014/main" id="{0A531E8D-AAAA-44F1-AB22-0280D2B594E8}"/>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4" name="Content Placeholder 4">
            <a:extLst>
              <a:ext uri="{FF2B5EF4-FFF2-40B4-BE49-F238E27FC236}">
                <a16:creationId xmlns:a16="http://schemas.microsoft.com/office/drawing/2014/main" id="{CF03CB5C-0957-4957-BCE5-D0AD281875FB}"/>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5" name="Content Placeholder 4">
            <a:extLst>
              <a:ext uri="{FF2B5EF4-FFF2-40B4-BE49-F238E27FC236}">
                <a16:creationId xmlns:a16="http://schemas.microsoft.com/office/drawing/2014/main" id="{DC2A7C17-1B17-494D-9D81-4ECC23E2BD62}"/>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6" name="Content Placeholder 4">
            <a:extLst>
              <a:ext uri="{FF2B5EF4-FFF2-40B4-BE49-F238E27FC236}">
                <a16:creationId xmlns:a16="http://schemas.microsoft.com/office/drawing/2014/main" id="{8D182E3F-FE99-4975-90C5-CE952B2B4FF5}"/>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7" name="Content Placeholder 4">
            <a:extLst>
              <a:ext uri="{FF2B5EF4-FFF2-40B4-BE49-F238E27FC236}">
                <a16:creationId xmlns:a16="http://schemas.microsoft.com/office/drawing/2014/main" id="{2AD84AD3-82F4-47D2-9534-A4B9D61C3C67}"/>
              </a:ext>
            </a:extLst>
          </p:cNvPr>
          <p:cNvSpPr>
            <a:spLocks noGrp="1"/>
          </p:cNvSpPr>
          <p:nvPr>
            <p:ph sz="quarter" idx="33"/>
          </p:nvPr>
        </p:nvSpPr>
        <p:spPr>
          <a:xfrm>
            <a:off x="819149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26F3DC3C-8FE9-4862-B9C1-8C59ABF11B8D}"/>
              </a:ext>
            </a:extLst>
          </p:cNvPr>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Tree>
    <p:extLst>
      <p:ext uri="{BB962C8B-B14F-4D97-AF65-F5344CB8AC3E}">
        <p14:creationId xmlns:p14="http://schemas.microsoft.com/office/powerpoint/2010/main" val="3165019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no Text Footer">
    <p:spTree>
      <p:nvGrpSpPr>
        <p:cNvPr id="1" name=""/>
        <p:cNvGrpSpPr/>
        <p:nvPr/>
      </p:nvGrpSpPr>
      <p:grpSpPr>
        <a:xfrm>
          <a:off x="0" y="0"/>
          <a:ext cx="0" cy="0"/>
          <a:chOff x="0" y="0"/>
          <a:chExt cx="0" cy="0"/>
        </a:xfrm>
      </p:grpSpPr>
      <p:sp>
        <p:nvSpPr>
          <p:cNvPr id="17"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Textfeld 28">
            <a:extLst>
              <a:ext uri="{FF2B5EF4-FFF2-40B4-BE49-F238E27FC236}">
                <a16:creationId xmlns:a16="http://schemas.microsoft.com/office/drawing/2014/main" id="{5BDAF4E6-6D68-44C5-BABA-E376DEA65436}"/>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a:t>
            </a:r>
            <a:r>
              <a:rPr lang="de-DE" sz="800" noProof="0" dirty="0">
                <a:solidFill>
                  <a:schemeClr val="accent3"/>
                </a:solidFill>
                <a:latin typeface="+mj-lt"/>
                <a:ea typeface="Roboto" panose="02000000000000000000" pitchFamily="2" charset="0"/>
              </a:rPr>
              <a:t>2023</a:t>
            </a:r>
            <a:r>
              <a:rPr lang="en-US" sz="800" noProof="0" dirty="0">
                <a:solidFill>
                  <a:schemeClr val="accent3"/>
                </a:solidFill>
                <a:latin typeface="+mj-lt"/>
                <a:ea typeface="Roboto" panose="02000000000000000000" pitchFamily="2" charset="0"/>
              </a:rPr>
              <a:t> Bruker</a:t>
            </a:r>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F7BE0F7-A9A3-4F1C-A0B9-3A8DB21B6724}" type="datetime3">
              <a:rPr lang="en-US" smtClean="0"/>
              <a:t>5 June 2023</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8" name="Footer Placeholder 4">
            <a:extLst>
              <a:ext uri="{FF2B5EF4-FFF2-40B4-BE49-F238E27FC236}">
                <a16:creationId xmlns:a16="http://schemas.microsoft.com/office/drawing/2014/main" id="{8F42DD11-34F0-4F17-9686-91A71154052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19" name="Datumsplatzhalter 3">
            <a:extLst>
              <a:ext uri="{FF2B5EF4-FFF2-40B4-BE49-F238E27FC236}">
                <a16:creationId xmlns:a16="http://schemas.microsoft.com/office/drawing/2014/main" id="{2118FAC5-CBCA-4A0D-9F92-EE7E9554AB85}"/>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0" name="Datumsplatzhalter 3">
            <a:extLst>
              <a:ext uri="{FF2B5EF4-FFF2-40B4-BE49-F238E27FC236}">
                <a16:creationId xmlns:a16="http://schemas.microsoft.com/office/drawing/2014/main" id="{8A58CA00-3E74-40A0-8C85-A260E9F56618}"/>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Tree>
    <p:extLst>
      <p:ext uri="{BB962C8B-B14F-4D97-AF65-F5344CB8AC3E}">
        <p14:creationId xmlns:p14="http://schemas.microsoft.com/office/powerpoint/2010/main" val="918360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ent no Text Blue Footer">
    <p:bg>
      <p:bgPr>
        <a:solidFill>
          <a:schemeClr val="tx2"/>
        </a:solidFill>
        <a:effectLst/>
      </p:bgPr>
    </p:bg>
    <p:spTree>
      <p:nvGrpSpPr>
        <p:cNvPr id="1" name=""/>
        <p:cNvGrpSpPr/>
        <p:nvPr/>
      </p:nvGrpSpPr>
      <p:grpSpPr>
        <a:xfrm>
          <a:off x="0" y="0"/>
          <a:ext cx="0" cy="0"/>
          <a:chOff x="0" y="0"/>
          <a:chExt cx="0" cy="0"/>
        </a:xfrm>
      </p:grpSpPr>
      <p:sp>
        <p:nvSpPr>
          <p:cNvPr id="16" name="Trapez 1">
            <a:extLst>
              <a:ext uri="{FF2B5EF4-FFF2-40B4-BE49-F238E27FC236}">
                <a16:creationId xmlns:a16="http://schemas.microsoft.com/office/drawing/2014/main" id="{702D2414-EDFB-4B60-9115-4618C72EE35C}"/>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1C4F05CF-AD7A-41B5-AAC6-898F451AD258}" type="datetime3">
              <a:rPr lang="en-US" smtClean="0"/>
              <a:t>5 June 2023</a:t>
            </a:fld>
            <a:endParaRPr lang="en-US" dirty="0"/>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pic>
        <p:nvPicPr>
          <p:cNvPr id="25" name="Graphic 24">
            <a:extLst>
              <a:ext uri="{FF2B5EF4-FFF2-40B4-BE49-F238E27FC236}">
                <a16:creationId xmlns:a16="http://schemas.microsoft.com/office/drawing/2014/main" id="{EB24DC06-2A69-4D98-ADE5-A8E0BCF2461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1517785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ent no Text Black Footer">
    <p:bg>
      <p:bgPr>
        <a:solidFill>
          <a:srgbClr val="000000"/>
        </a:solidFill>
        <a:effectLst/>
      </p:bgPr>
    </p:bg>
    <p:spTree>
      <p:nvGrpSpPr>
        <p:cNvPr id="1" name=""/>
        <p:cNvGrpSpPr/>
        <p:nvPr/>
      </p:nvGrpSpPr>
      <p:grpSpPr>
        <a:xfrm>
          <a:off x="0" y="0"/>
          <a:ext cx="0" cy="0"/>
          <a:chOff x="0" y="0"/>
          <a:chExt cx="0" cy="0"/>
        </a:xfrm>
      </p:grpSpPr>
      <p:sp>
        <p:nvSpPr>
          <p:cNvPr id="16" name="Trapez 1">
            <a:extLst>
              <a:ext uri="{FF2B5EF4-FFF2-40B4-BE49-F238E27FC236}">
                <a16:creationId xmlns:a16="http://schemas.microsoft.com/office/drawing/2014/main" id="{702D2414-EDFB-4B60-9115-4618C72EE35C}"/>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E879F50-FA2E-4AFA-98D1-27244B794096}" type="datetime3">
              <a:rPr lang="en-US" smtClean="0"/>
              <a:t>5 June 2023</a:t>
            </a:fld>
            <a:endParaRPr lang="en-US" dirty="0"/>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endParaRPr lang="en-US" dirty="0"/>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pic>
        <p:nvPicPr>
          <p:cNvPr id="26" name="Graphic 25">
            <a:extLst>
              <a:ext uri="{FF2B5EF4-FFF2-40B4-BE49-F238E27FC236}">
                <a16:creationId xmlns:a16="http://schemas.microsoft.com/office/drawing/2014/main" id="{6DCBEE33-BB8E-4D82-BC27-51D7CF50F3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2825711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aker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DD535F61-FBF1-438F-B48E-48D2FBE04BCB}"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3043517"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t>
            </a:r>
            <a:br>
              <a:rPr lang="en-US"/>
            </a:br>
            <a:r>
              <a:rPr lang="en-US"/>
              <a:t>approx. 140 characters in maximum two lines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a:extLst>
              <a:ext uri="{FF2B5EF4-FFF2-40B4-BE49-F238E27FC236}">
                <a16:creationId xmlns:a16="http://schemas.microsoft.com/office/drawing/2014/main" id="{3801F0B3-DA41-4A84-ABAB-471E9240B15A}"/>
              </a:ext>
            </a:extLst>
          </p:cNvPr>
          <p:cNvSpPr>
            <a:spLocks noGrp="1"/>
          </p:cNvSpPr>
          <p:nvPr>
            <p:ph sz="quarter" idx="33"/>
          </p:nvPr>
        </p:nvSpPr>
        <p:spPr>
          <a:xfrm>
            <a:off x="7533831"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3" name="Footer Placeholder 4">
            <a:extLst>
              <a:ext uri="{FF2B5EF4-FFF2-40B4-BE49-F238E27FC236}">
                <a16:creationId xmlns:a16="http://schemas.microsoft.com/office/drawing/2014/main" id="{D41DE48E-C3ED-46D7-98B8-17A65622D4E3}"/>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705494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Speaker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CC09350-D891-4023-9935-F93A1DF5B4DA}"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1037617" y="4226704"/>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a:extLst>
              <a:ext uri="{FF2B5EF4-FFF2-40B4-BE49-F238E27FC236}">
                <a16:creationId xmlns:a16="http://schemas.microsoft.com/office/drawing/2014/main" id="{42A3E1AD-99F5-4236-904C-0B0D0E290F12}"/>
              </a:ext>
            </a:extLst>
          </p:cNvPr>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21" name="Content Placeholder 4">
            <a:extLst>
              <a:ext uri="{FF2B5EF4-FFF2-40B4-BE49-F238E27FC236}">
                <a16:creationId xmlns:a16="http://schemas.microsoft.com/office/drawing/2014/main" id="{47FBE273-80AF-4BA7-8B64-A0C36DDCC6F5}"/>
              </a:ext>
            </a:extLst>
          </p:cNvPr>
          <p:cNvSpPr>
            <a:spLocks noGrp="1"/>
          </p:cNvSpPr>
          <p:nvPr>
            <p:ph sz="quarter" idx="34"/>
          </p:nvPr>
        </p:nvSpPr>
        <p:spPr>
          <a:xfrm>
            <a:off x="6797067" y="4227617"/>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22" name="Content Placeholder 4">
            <a:extLst>
              <a:ext uri="{FF2B5EF4-FFF2-40B4-BE49-F238E27FC236}">
                <a16:creationId xmlns:a16="http://schemas.microsoft.com/office/drawing/2014/main" id="{AC010EE5-600C-47CC-B2F6-C413785A833B}"/>
              </a:ext>
            </a:extLst>
          </p:cNvPr>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23" name="Graphic 22">
            <a:extLst>
              <a:ext uri="{FF2B5EF4-FFF2-40B4-BE49-F238E27FC236}">
                <a16:creationId xmlns:a16="http://schemas.microsoft.com/office/drawing/2014/main" id="{E4B47471-19AD-4255-9D13-280630652D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
        <p:nvSpPr>
          <p:cNvPr id="15" name="Footer Placeholder 4">
            <a:extLst>
              <a:ext uri="{FF2B5EF4-FFF2-40B4-BE49-F238E27FC236}">
                <a16:creationId xmlns:a16="http://schemas.microsoft.com/office/drawing/2014/main" id="{D6685E2E-3779-4C2D-B919-26C827E789A5}"/>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Tree>
    <p:extLst>
      <p:ext uri="{BB962C8B-B14F-4D97-AF65-F5344CB8AC3E}">
        <p14:creationId xmlns:p14="http://schemas.microsoft.com/office/powerpoint/2010/main" val="1679010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30" name="Textplatzhalter 3">
            <a:extLst>
              <a:ext uri="{FF2B5EF4-FFF2-40B4-BE49-F238E27FC236}">
                <a16:creationId xmlns:a16="http://schemas.microsoft.com/office/drawing/2014/main" id="{9861BF8B-4157-B14F-9EDA-FB548DFEF05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extplatzhalter 3">
            <a:extLst>
              <a:ext uri="{FF2B5EF4-FFF2-40B4-BE49-F238E27FC236}">
                <a16:creationId xmlns:a16="http://schemas.microsoft.com/office/drawing/2014/main" id="{96523DEB-3E9A-AC42-8151-CB559BC86B39}"/>
              </a:ext>
            </a:extLst>
          </p:cNvPr>
          <p:cNvSpPr>
            <a:spLocks noGrp="1"/>
          </p:cNvSpPr>
          <p:nvPr>
            <p:ph type="body" sz="quarter" idx="21" hasCustomPrompt="1"/>
          </p:nvPr>
        </p:nvSpPr>
        <p:spPr>
          <a:xfrm>
            <a:off x="521448"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01</a:t>
            </a:r>
          </a:p>
        </p:txBody>
      </p:sp>
      <p:sp>
        <p:nvSpPr>
          <p:cNvPr id="16" name="Textplatzhalter 3">
            <a:extLst>
              <a:ext uri="{FF2B5EF4-FFF2-40B4-BE49-F238E27FC236}">
                <a16:creationId xmlns:a16="http://schemas.microsoft.com/office/drawing/2014/main" id="{89124A6F-2670-B84E-BD6D-E4E3F96D8793}"/>
              </a:ext>
            </a:extLst>
          </p:cNvPr>
          <p:cNvSpPr>
            <a:spLocks noGrp="1"/>
          </p:cNvSpPr>
          <p:nvPr>
            <p:ph type="body" sz="quarter" idx="22" hasCustomPrompt="1"/>
          </p:nvPr>
        </p:nvSpPr>
        <p:spPr>
          <a:xfrm>
            <a:off x="1520329"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3" name="Textplatzhalter 3">
            <a:extLst>
              <a:ext uri="{FF2B5EF4-FFF2-40B4-BE49-F238E27FC236}">
                <a16:creationId xmlns:a16="http://schemas.microsoft.com/office/drawing/2014/main" id="{96523DEB-3E9A-AC42-8151-CB559BC86B39}"/>
              </a:ext>
            </a:extLst>
          </p:cNvPr>
          <p:cNvSpPr>
            <a:spLocks noGrp="1"/>
          </p:cNvSpPr>
          <p:nvPr>
            <p:ph type="body" sz="quarter" idx="23" hasCustomPrompt="1"/>
          </p:nvPr>
        </p:nvSpPr>
        <p:spPr>
          <a:xfrm>
            <a:off x="521448" y="2583523"/>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02</a:t>
            </a:r>
          </a:p>
        </p:txBody>
      </p:sp>
      <p:sp>
        <p:nvSpPr>
          <p:cNvPr id="24" name="Textplatzhalter 3">
            <a:extLst>
              <a:ext uri="{FF2B5EF4-FFF2-40B4-BE49-F238E27FC236}">
                <a16:creationId xmlns:a16="http://schemas.microsoft.com/office/drawing/2014/main" id="{89124A6F-2670-B84E-BD6D-E4E3F96D8793}"/>
              </a:ext>
            </a:extLst>
          </p:cNvPr>
          <p:cNvSpPr>
            <a:spLocks noGrp="1"/>
          </p:cNvSpPr>
          <p:nvPr>
            <p:ph type="body" sz="quarter" idx="24" hasCustomPrompt="1"/>
          </p:nvPr>
        </p:nvSpPr>
        <p:spPr>
          <a:xfrm>
            <a:off x="1520329"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5" name="Textplatzhalter 3">
            <a:extLst>
              <a:ext uri="{FF2B5EF4-FFF2-40B4-BE49-F238E27FC236}">
                <a16:creationId xmlns:a16="http://schemas.microsoft.com/office/drawing/2014/main" id="{96523DEB-3E9A-AC42-8151-CB559BC86B39}"/>
              </a:ext>
            </a:extLst>
          </p:cNvPr>
          <p:cNvSpPr>
            <a:spLocks noGrp="1"/>
          </p:cNvSpPr>
          <p:nvPr>
            <p:ph type="body" sz="quarter" idx="25" hasCustomPrompt="1"/>
          </p:nvPr>
        </p:nvSpPr>
        <p:spPr>
          <a:xfrm>
            <a:off x="521448" y="3616457"/>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03</a:t>
            </a:r>
          </a:p>
        </p:txBody>
      </p:sp>
      <p:sp>
        <p:nvSpPr>
          <p:cNvPr id="26" name="Textplatzhalter 3">
            <a:extLst>
              <a:ext uri="{FF2B5EF4-FFF2-40B4-BE49-F238E27FC236}">
                <a16:creationId xmlns:a16="http://schemas.microsoft.com/office/drawing/2014/main" id="{89124A6F-2670-B84E-BD6D-E4E3F96D8793}"/>
              </a:ext>
            </a:extLst>
          </p:cNvPr>
          <p:cNvSpPr>
            <a:spLocks noGrp="1"/>
          </p:cNvSpPr>
          <p:nvPr>
            <p:ph type="body" sz="quarter" idx="26" hasCustomPrompt="1"/>
          </p:nvPr>
        </p:nvSpPr>
        <p:spPr>
          <a:xfrm>
            <a:off x="1520329"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27" name="Textplatzhalter 3">
            <a:extLst>
              <a:ext uri="{FF2B5EF4-FFF2-40B4-BE49-F238E27FC236}">
                <a16:creationId xmlns:a16="http://schemas.microsoft.com/office/drawing/2014/main" id="{96523DEB-3E9A-AC42-8151-CB559BC86B39}"/>
              </a:ext>
            </a:extLst>
          </p:cNvPr>
          <p:cNvSpPr>
            <a:spLocks noGrp="1"/>
          </p:cNvSpPr>
          <p:nvPr>
            <p:ph type="body" sz="quarter" idx="27" hasCustomPrompt="1"/>
          </p:nvPr>
        </p:nvSpPr>
        <p:spPr>
          <a:xfrm>
            <a:off x="521448"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04</a:t>
            </a:r>
          </a:p>
        </p:txBody>
      </p:sp>
      <p:sp>
        <p:nvSpPr>
          <p:cNvPr id="28" name="Textplatzhalter 3">
            <a:extLst>
              <a:ext uri="{FF2B5EF4-FFF2-40B4-BE49-F238E27FC236}">
                <a16:creationId xmlns:a16="http://schemas.microsoft.com/office/drawing/2014/main" id="{89124A6F-2670-B84E-BD6D-E4E3F96D8793}"/>
              </a:ext>
            </a:extLst>
          </p:cNvPr>
          <p:cNvSpPr>
            <a:spLocks noGrp="1"/>
          </p:cNvSpPr>
          <p:nvPr>
            <p:ph type="body" sz="quarter" idx="28" hasCustomPrompt="1"/>
          </p:nvPr>
        </p:nvSpPr>
        <p:spPr>
          <a:xfrm>
            <a:off x="1520329"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1" name="Textplatzhalter 3">
            <a:extLst>
              <a:ext uri="{FF2B5EF4-FFF2-40B4-BE49-F238E27FC236}">
                <a16:creationId xmlns:a16="http://schemas.microsoft.com/office/drawing/2014/main" id="{96523DEB-3E9A-AC42-8151-CB559BC86B39}"/>
              </a:ext>
            </a:extLst>
          </p:cNvPr>
          <p:cNvSpPr>
            <a:spLocks noGrp="1"/>
          </p:cNvSpPr>
          <p:nvPr>
            <p:ph type="body" sz="quarter" idx="29" hasCustomPrompt="1"/>
          </p:nvPr>
        </p:nvSpPr>
        <p:spPr>
          <a:xfrm>
            <a:off x="6278782" y="1550589"/>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05</a:t>
            </a:r>
          </a:p>
        </p:txBody>
      </p:sp>
      <p:sp>
        <p:nvSpPr>
          <p:cNvPr id="32" name="Textplatzhalter 3">
            <a:extLst>
              <a:ext uri="{FF2B5EF4-FFF2-40B4-BE49-F238E27FC236}">
                <a16:creationId xmlns:a16="http://schemas.microsoft.com/office/drawing/2014/main" id="{89124A6F-2670-B84E-BD6D-E4E3F96D8793}"/>
              </a:ext>
            </a:extLst>
          </p:cNvPr>
          <p:cNvSpPr>
            <a:spLocks noGrp="1"/>
          </p:cNvSpPr>
          <p:nvPr>
            <p:ph type="body" sz="quarter" idx="30" hasCustomPrompt="1"/>
          </p:nvPr>
        </p:nvSpPr>
        <p:spPr>
          <a:xfrm>
            <a:off x="7277663" y="1655064"/>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3" name="Textplatzhalter 3">
            <a:extLst>
              <a:ext uri="{FF2B5EF4-FFF2-40B4-BE49-F238E27FC236}">
                <a16:creationId xmlns:a16="http://schemas.microsoft.com/office/drawing/2014/main" id="{96523DEB-3E9A-AC42-8151-CB559BC86B39}"/>
              </a:ext>
            </a:extLst>
          </p:cNvPr>
          <p:cNvSpPr>
            <a:spLocks noGrp="1"/>
          </p:cNvSpPr>
          <p:nvPr>
            <p:ph type="body" sz="quarter" idx="31" hasCustomPrompt="1"/>
          </p:nvPr>
        </p:nvSpPr>
        <p:spPr>
          <a:xfrm>
            <a:off x="6278782" y="2583522"/>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06</a:t>
            </a:r>
          </a:p>
        </p:txBody>
      </p:sp>
      <p:sp>
        <p:nvSpPr>
          <p:cNvPr id="34" name="Textplatzhalter 3">
            <a:extLst>
              <a:ext uri="{FF2B5EF4-FFF2-40B4-BE49-F238E27FC236}">
                <a16:creationId xmlns:a16="http://schemas.microsoft.com/office/drawing/2014/main" id="{89124A6F-2670-B84E-BD6D-E4E3F96D8793}"/>
              </a:ext>
            </a:extLst>
          </p:cNvPr>
          <p:cNvSpPr>
            <a:spLocks noGrp="1"/>
          </p:cNvSpPr>
          <p:nvPr>
            <p:ph type="body" sz="quarter" idx="32" hasCustomPrompt="1"/>
          </p:nvPr>
        </p:nvSpPr>
        <p:spPr>
          <a:xfrm>
            <a:off x="7277663" y="2688336"/>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Agenda topic</a:t>
            </a:r>
            <a:br>
              <a:rPr lang="en-US" noProof="0" dirty="0"/>
            </a:br>
            <a:r>
              <a:rPr lang="en-US" noProof="0" dirty="0"/>
              <a:t>in maximum two lines</a:t>
            </a:r>
          </a:p>
        </p:txBody>
      </p:sp>
      <p:sp>
        <p:nvSpPr>
          <p:cNvPr id="35" name="Textplatzhalter 3">
            <a:extLst>
              <a:ext uri="{FF2B5EF4-FFF2-40B4-BE49-F238E27FC236}">
                <a16:creationId xmlns:a16="http://schemas.microsoft.com/office/drawing/2014/main" id="{96523DEB-3E9A-AC42-8151-CB559BC86B39}"/>
              </a:ext>
            </a:extLst>
          </p:cNvPr>
          <p:cNvSpPr>
            <a:spLocks noGrp="1"/>
          </p:cNvSpPr>
          <p:nvPr>
            <p:ph type="body" sz="quarter" idx="33" hasCustomPrompt="1"/>
          </p:nvPr>
        </p:nvSpPr>
        <p:spPr>
          <a:xfrm>
            <a:off x="6278782" y="3616456"/>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07</a:t>
            </a:r>
          </a:p>
        </p:txBody>
      </p:sp>
      <p:sp>
        <p:nvSpPr>
          <p:cNvPr id="36" name="Textplatzhalter 3">
            <a:extLst>
              <a:ext uri="{FF2B5EF4-FFF2-40B4-BE49-F238E27FC236}">
                <a16:creationId xmlns:a16="http://schemas.microsoft.com/office/drawing/2014/main" id="{89124A6F-2670-B84E-BD6D-E4E3F96D8793}"/>
              </a:ext>
            </a:extLst>
          </p:cNvPr>
          <p:cNvSpPr>
            <a:spLocks noGrp="1"/>
          </p:cNvSpPr>
          <p:nvPr>
            <p:ph type="body" sz="quarter" idx="34" hasCustomPrompt="1"/>
          </p:nvPr>
        </p:nvSpPr>
        <p:spPr>
          <a:xfrm>
            <a:off x="7277663" y="3721608"/>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37" name="Textplatzhalter 3">
            <a:extLst>
              <a:ext uri="{FF2B5EF4-FFF2-40B4-BE49-F238E27FC236}">
                <a16:creationId xmlns:a16="http://schemas.microsoft.com/office/drawing/2014/main" id="{96523DEB-3E9A-AC42-8151-CB559BC86B39}"/>
              </a:ext>
            </a:extLst>
          </p:cNvPr>
          <p:cNvSpPr>
            <a:spLocks noGrp="1"/>
          </p:cNvSpPr>
          <p:nvPr>
            <p:ph type="body" sz="quarter" idx="35" hasCustomPrompt="1"/>
          </p:nvPr>
        </p:nvSpPr>
        <p:spPr>
          <a:xfrm>
            <a:off x="6278782" y="4649390"/>
            <a:ext cx="883204" cy="644487"/>
          </a:xfrm>
          <a:noFill/>
        </p:spPr>
        <p:txBody>
          <a:bodyPr wrap="none" lIns="0" tIns="0" rIns="0" bIns="0">
            <a:noAutofit/>
          </a:bodyPr>
          <a:lstStyle>
            <a:lvl1pPr marL="0" indent="0" fontAlgn="t">
              <a:lnSpc>
                <a:spcPts val="6000"/>
              </a:lnSpc>
              <a:spcAft>
                <a:spcPts val="0"/>
              </a:spcAft>
              <a:buNone/>
              <a:defRPr sz="6000" b="0" i="0" cap="all" spc="100" baseline="0">
                <a:solidFill>
                  <a:srgbClr val="FF9300"/>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08</a:t>
            </a:r>
          </a:p>
        </p:txBody>
      </p:sp>
      <p:sp>
        <p:nvSpPr>
          <p:cNvPr id="38" name="Textplatzhalter 3">
            <a:extLst>
              <a:ext uri="{FF2B5EF4-FFF2-40B4-BE49-F238E27FC236}">
                <a16:creationId xmlns:a16="http://schemas.microsoft.com/office/drawing/2014/main" id="{89124A6F-2670-B84E-BD6D-E4E3F96D8793}"/>
              </a:ext>
            </a:extLst>
          </p:cNvPr>
          <p:cNvSpPr>
            <a:spLocks noGrp="1"/>
          </p:cNvSpPr>
          <p:nvPr>
            <p:ph type="body" sz="quarter" idx="36" hasCustomPrompt="1"/>
          </p:nvPr>
        </p:nvSpPr>
        <p:spPr>
          <a:xfrm>
            <a:off x="7277663" y="4754880"/>
            <a:ext cx="4396284" cy="564257"/>
          </a:xfrm>
          <a:noFill/>
        </p:spPr>
        <p:txBody>
          <a:bodyPr wrap="square" lIns="0" tIns="0" rIns="0" bIns="0" anchor="b">
            <a:spAutoFit/>
          </a:bodyPr>
          <a:lstStyle>
            <a:lvl1pPr marL="0" indent="0" fontAlgn="t">
              <a:lnSpc>
                <a:spcPts val="2160"/>
              </a:lnSpc>
              <a:spcAft>
                <a:spcPts val="0"/>
              </a:spcAft>
              <a:buNone/>
              <a:defRPr sz="1800" b="0" i="0" cap="none" spc="0" baseline="0">
                <a:solidFill>
                  <a:schemeClr val="tx1"/>
                </a:solidFill>
                <a:latin typeface="+mn-lt"/>
                <a:ea typeface="Roboto Light"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Agenda topic</a:t>
            </a:r>
            <a:br>
              <a:rPr lang="en-US" noProof="0"/>
            </a:br>
            <a:r>
              <a:rPr lang="en-US" noProof="0"/>
              <a:t>in maximum two lines</a:t>
            </a:r>
          </a:p>
        </p:txBody>
      </p:sp>
      <p:sp>
        <p:nvSpPr>
          <p:cNvPr id="45" name="Titelplatzhalter 1">
            <a:extLst>
              <a:ext uri="{FF2B5EF4-FFF2-40B4-BE49-F238E27FC236}">
                <a16:creationId xmlns:a16="http://schemas.microsoft.com/office/drawing/2014/main" id="{6453F368-6889-417C-A338-273551D7564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Agenda title with a maximum of </a:t>
            </a:r>
            <a:br>
              <a:rPr lang="en-US" noProof="0" dirty="0"/>
            </a:br>
            <a:r>
              <a:rPr lang="en-US" noProof="0" dirty="0"/>
              <a:t>approx. 120 characters in maximum two lines</a:t>
            </a:r>
          </a:p>
        </p:txBody>
      </p:sp>
      <p:sp>
        <p:nvSpPr>
          <p:cNvPr id="51" name="Datumsplatzhalter 3">
            <a:extLst>
              <a:ext uri="{FF2B5EF4-FFF2-40B4-BE49-F238E27FC236}">
                <a16:creationId xmlns:a16="http://schemas.microsoft.com/office/drawing/2014/main" id="{F1F50024-E250-4528-9B3E-830619280A3D}"/>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972D748-BF10-4CEE-8E2A-63B8CDFDD609}" type="datetime3">
              <a:rPr lang="en-US" smtClean="0"/>
              <a:t>5 June 2023</a:t>
            </a:fld>
            <a:endParaRPr lang="en-US" dirty="0"/>
          </a:p>
        </p:txBody>
      </p:sp>
      <p:sp>
        <p:nvSpPr>
          <p:cNvPr id="52" name="Foliennummernplatzhalter 5">
            <a:extLst>
              <a:ext uri="{FF2B5EF4-FFF2-40B4-BE49-F238E27FC236}">
                <a16:creationId xmlns:a16="http://schemas.microsoft.com/office/drawing/2014/main" id="{DB161058-320D-4627-92E7-24BC18DE8E5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9" name="Footer Placeholder 4">
            <a:extLst>
              <a:ext uri="{FF2B5EF4-FFF2-40B4-BE49-F238E27FC236}">
                <a16:creationId xmlns:a16="http://schemas.microsoft.com/office/drawing/2014/main" id="{4312A6B9-7992-4591-AF7A-FFBD4095F1EB}"/>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922405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1 Column Whi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8EC394D-0BE0-47C1-B088-32253B16C967}"/>
              </a:ext>
            </a:extLst>
          </p:cNvPr>
          <p:cNvSpPr>
            <a:spLocks noGrp="1"/>
          </p:cNvSpPr>
          <p:nvPr>
            <p:ph sz="quarter" idx="21"/>
          </p:nvPr>
        </p:nvSpPr>
        <p:spPr>
          <a:xfrm>
            <a:off x="515939" y="1592635"/>
            <a:ext cx="1116012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CF5697B-B0EB-4845-8295-6BF47520DD0F}" type="datetime3">
              <a:rPr lang="en-US" smtClean="0"/>
              <a:t>5 June 2023</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8" name="Footer Placeholder 4">
            <a:extLst>
              <a:ext uri="{FF2B5EF4-FFF2-40B4-BE49-F238E27FC236}">
                <a16:creationId xmlns:a16="http://schemas.microsoft.com/office/drawing/2014/main" id="{D191CD9B-E345-4880-8C3C-9BB6E4F6B88C}"/>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786075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1 Column Subtitle White">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FAB3B0C1-BC1E-4425-A8E8-E02CE9650E7C}"/>
              </a:ext>
            </a:extLst>
          </p:cNvPr>
          <p:cNvSpPr>
            <a:spLocks noGrp="1"/>
          </p:cNvSpPr>
          <p:nvPr>
            <p:ph sz="quarter" idx="21"/>
          </p:nvPr>
        </p:nvSpPr>
        <p:spPr>
          <a:xfrm>
            <a:off x="515937" y="2210577"/>
            <a:ext cx="1116012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8" name="Content Placeholder 4">
            <a:extLst>
              <a:ext uri="{FF2B5EF4-FFF2-40B4-BE49-F238E27FC236}">
                <a16:creationId xmlns:a16="http://schemas.microsoft.com/office/drawing/2014/main" id="{86EF8F62-05CB-4821-BA3D-ECB4331436A2}"/>
              </a:ext>
            </a:extLst>
          </p:cNvPr>
          <p:cNvSpPr>
            <a:spLocks noGrp="1"/>
          </p:cNvSpPr>
          <p:nvPr>
            <p:ph sz="quarter" idx="22" hasCustomPrompt="1"/>
          </p:nvPr>
        </p:nvSpPr>
        <p:spPr>
          <a:xfrm>
            <a:off x="515937" y="1592261"/>
            <a:ext cx="1116012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of </a:t>
            </a:r>
            <a:br>
              <a:rPr lang="en-US" dirty="0"/>
            </a:br>
            <a:r>
              <a:rPr lang="en-US" dirty="0"/>
              <a:t>approx. 180 characters in maximum two lines</a:t>
            </a:r>
          </a:p>
        </p:txBody>
      </p:sp>
      <p:sp>
        <p:nvSpPr>
          <p:cNvPr id="15" name="Datumsplatzhalter 3">
            <a:extLst>
              <a:ext uri="{FF2B5EF4-FFF2-40B4-BE49-F238E27FC236}">
                <a16:creationId xmlns:a16="http://schemas.microsoft.com/office/drawing/2014/main" id="{0A7EE14C-A228-4D08-9CC1-5215F60B2878}"/>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B148F506-8EF4-4901-8F75-C44043995A77}" type="datetime3">
              <a:rPr lang="en-US" smtClean="0"/>
              <a:t>5 June 2023</a:t>
            </a:fld>
            <a:endParaRPr lang="en-US" dirty="0"/>
          </a:p>
        </p:txBody>
      </p:sp>
      <p:sp>
        <p:nvSpPr>
          <p:cNvPr id="19" name="Foliennummernplatzhalter 5">
            <a:extLst>
              <a:ext uri="{FF2B5EF4-FFF2-40B4-BE49-F238E27FC236}">
                <a16:creationId xmlns:a16="http://schemas.microsoft.com/office/drawing/2014/main" id="{981180F7-7F67-4206-8EB1-F8B4CEC6AF3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9" name="Footer Placeholder 4">
            <a:extLst>
              <a:ext uri="{FF2B5EF4-FFF2-40B4-BE49-F238E27FC236}">
                <a16:creationId xmlns:a16="http://schemas.microsoft.com/office/drawing/2014/main" id="{A6049023-A64B-4C05-9087-EE8607E756DD}"/>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847066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Overview">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56" name="Titelplatzhalter 1">
            <a:extLst>
              <a:ext uri="{FF2B5EF4-FFF2-40B4-BE49-F238E27FC236}">
                <a16:creationId xmlns:a16="http://schemas.microsoft.com/office/drawing/2014/main" id="{84858144-D962-4CA7-BEBE-A9333F49290E}"/>
              </a:ext>
            </a:extLst>
          </p:cNvPr>
          <p:cNvSpPr>
            <a:spLocks noGrp="1"/>
          </p:cNvSpPr>
          <p:nvPr>
            <p:ph type="title" hasCustomPrompt="1"/>
          </p:nvPr>
        </p:nvSpPr>
        <p:spPr>
          <a:xfrm>
            <a:off x="515938" y="2452282"/>
            <a:ext cx="9420223"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a:t>Click to edit Master title with a maximum of </a:t>
            </a:r>
            <a:br>
              <a:rPr lang="en-US" noProof="0"/>
            </a:br>
            <a:r>
              <a:rPr lang="en-US" noProof="0"/>
              <a:t>approx. 120 characters in maximum two lines</a:t>
            </a:r>
          </a:p>
        </p:txBody>
      </p:sp>
      <p:sp>
        <p:nvSpPr>
          <p:cNvPr id="36"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platzhalter 3">
            <a:extLst>
              <a:ext uri="{FF2B5EF4-FFF2-40B4-BE49-F238E27FC236}">
                <a16:creationId xmlns:a16="http://schemas.microsoft.com/office/drawing/2014/main" id="{3545AB9A-F186-4699-94B0-FC0674BFC922}"/>
              </a:ext>
            </a:extLst>
          </p:cNvPr>
          <p:cNvSpPr>
            <a:spLocks noGrp="1"/>
          </p:cNvSpPr>
          <p:nvPr>
            <p:ph type="body" sz="quarter" idx="34" hasCustomPrompt="1"/>
          </p:nvPr>
        </p:nvSpPr>
        <p:spPr>
          <a:xfrm>
            <a:off x="515939" y="2243510"/>
            <a:ext cx="9420222"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cxnSp>
        <p:nvCxnSpPr>
          <p:cNvPr id="55" name="Gerade Verbindung 6">
            <a:extLst>
              <a:ext uri="{FF2B5EF4-FFF2-40B4-BE49-F238E27FC236}">
                <a16:creationId xmlns:a16="http://schemas.microsoft.com/office/drawing/2014/main" id="{01D879D4-E807-45F0-A7C4-5BA0B34D2C3C}"/>
              </a:ext>
            </a:extLst>
          </p:cNvPr>
          <p:cNvCxnSpPr>
            <a:cxnSpLocks/>
          </p:cNvCxnSpPr>
          <p:nvPr userDrawn="1"/>
        </p:nvCxnSpPr>
        <p:spPr>
          <a:xfrm flipH="1">
            <a:off x="515938" y="3251572"/>
            <a:ext cx="72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0" name="Gruppierung 37">
            <a:extLst>
              <a:ext uri="{FF2B5EF4-FFF2-40B4-BE49-F238E27FC236}">
                <a16:creationId xmlns:a16="http://schemas.microsoft.com/office/drawing/2014/main" id="{341FE4B8-8584-4D0A-A1E7-7F594822B583}"/>
              </a:ext>
            </a:extLst>
          </p:cNvPr>
          <p:cNvGrpSpPr>
            <a:grpSpLocks noChangeAspect="1"/>
          </p:cNvGrpSpPr>
          <p:nvPr userDrawn="1"/>
        </p:nvGrpSpPr>
        <p:grpSpPr>
          <a:xfrm>
            <a:off x="515936" y="3661517"/>
            <a:ext cx="438820" cy="438820"/>
            <a:chOff x="517458" y="4201169"/>
            <a:chExt cx="576064" cy="576064"/>
          </a:xfrm>
        </p:grpSpPr>
        <p:cxnSp>
          <p:nvCxnSpPr>
            <p:cNvPr id="38" name="Gerade Verbindung 38">
              <a:extLst>
                <a:ext uri="{FF2B5EF4-FFF2-40B4-BE49-F238E27FC236}">
                  <a16:creationId xmlns:a16="http://schemas.microsoft.com/office/drawing/2014/main" id="{A4A31CEA-99BC-4F9B-9E75-AB5F5A4FBAA6}"/>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Gerade Verbindung 39">
              <a:extLst>
                <a:ext uri="{FF2B5EF4-FFF2-40B4-BE49-F238E27FC236}">
                  <a16:creationId xmlns:a16="http://schemas.microsoft.com/office/drawing/2014/main" id="{5D0E132B-F829-48D6-B4BA-B2F94A274665}"/>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Content Placeholder 4">
            <a:extLst>
              <a:ext uri="{FF2B5EF4-FFF2-40B4-BE49-F238E27FC236}">
                <a16:creationId xmlns:a16="http://schemas.microsoft.com/office/drawing/2014/main" id="{9F988DE9-192E-4819-B06E-066646E52A32}"/>
              </a:ext>
            </a:extLst>
          </p:cNvPr>
          <p:cNvSpPr>
            <a:spLocks noGrp="1"/>
          </p:cNvSpPr>
          <p:nvPr>
            <p:ph sz="quarter" idx="29"/>
          </p:nvPr>
        </p:nvSpPr>
        <p:spPr>
          <a:xfrm>
            <a:off x="1037613"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2" name="Textplatzhalter 4">
            <a:extLst>
              <a:ext uri="{FF2B5EF4-FFF2-40B4-BE49-F238E27FC236}">
                <a16:creationId xmlns:a16="http://schemas.microsoft.com/office/drawing/2014/main" id="{B2A1D3F3-13D4-4F97-970B-E704AD8BE862}"/>
              </a:ext>
            </a:extLst>
          </p:cNvPr>
          <p:cNvSpPr>
            <a:spLocks noGrp="1"/>
          </p:cNvSpPr>
          <p:nvPr>
            <p:ph type="body" sz="quarter" idx="35" hasCustomPrompt="1"/>
          </p:nvPr>
        </p:nvSpPr>
        <p:spPr>
          <a:xfrm>
            <a:off x="1037615"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a:t>Click</a:t>
            </a:r>
            <a:r>
              <a:rPr lang="en-US"/>
              <a:t> to edit Master text 40 characters </a:t>
            </a:r>
          </a:p>
        </p:txBody>
      </p:sp>
      <p:grpSp>
        <p:nvGrpSpPr>
          <p:cNvPr id="43" name="Gruppierung 37">
            <a:extLst>
              <a:ext uri="{FF2B5EF4-FFF2-40B4-BE49-F238E27FC236}">
                <a16:creationId xmlns:a16="http://schemas.microsoft.com/office/drawing/2014/main" id="{1C10DA41-6375-45D0-BBCD-18E1CDE1E32A}"/>
              </a:ext>
            </a:extLst>
          </p:cNvPr>
          <p:cNvGrpSpPr>
            <a:grpSpLocks noChangeAspect="1"/>
          </p:cNvGrpSpPr>
          <p:nvPr userDrawn="1"/>
        </p:nvGrpSpPr>
        <p:grpSpPr>
          <a:xfrm>
            <a:off x="4346505" y="3661517"/>
            <a:ext cx="438820" cy="438820"/>
            <a:chOff x="517458" y="4201169"/>
            <a:chExt cx="576064" cy="576064"/>
          </a:xfrm>
        </p:grpSpPr>
        <p:cxnSp>
          <p:nvCxnSpPr>
            <p:cNvPr id="44" name="Gerade Verbindung 38">
              <a:extLst>
                <a:ext uri="{FF2B5EF4-FFF2-40B4-BE49-F238E27FC236}">
                  <a16:creationId xmlns:a16="http://schemas.microsoft.com/office/drawing/2014/main" id="{F4B747E4-8973-46A2-B6C6-DA178A23E77E}"/>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39">
              <a:extLst>
                <a:ext uri="{FF2B5EF4-FFF2-40B4-BE49-F238E27FC236}">
                  <a16:creationId xmlns:a16="http://schemas.microsoft.com/office/drawing/2014/main" id="{15C28522-9944-4EB2-A9A0-5576E4402D4F}"/>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Content Placeholder 4">
            <a:extLst>
              <a:ext uri="{FF2B5EF4-FFF2-40B4-BE49-F238E27FC236}">
                <a16:creationId xmlns:a16="http://schemas.microsoft.com/office/drawing/2014/main" id="{EBC98EB4-448F-41DF-9338-DF44FD454E0D}"/>
              </a:ext>
            </a:extLst>
          </p:cNvPr>
          <p:cNvSpPr>
            <a:spLocks noGrp="1"/>
          </p:cNvSpPr>
          <p:nvPr>
            <p:ph sz="quarter" idx="36"/>
          </p:nvPr>
        </p:nvSpPr>
        <p:spPr>
          <a:xfrm>
            <a:off x="4868182"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47" name="Textplatzhalter 4">
            <a:extLst>
              <a:ext uri="{FF2B5EF4-FFF2-40B4-BE49-F238E27FC236}">
                <a16:creationId xmlns:a16="http://schemas.microsoft.com/office/drawing/2014/main" id="{1D7B2627-E1D1-4422-A2B3-0035B76AD000}"/>
              </a:ext>
            </a:extLst>
          </p:cNvPr>
          <p:cNvSpPr>
            <a:spLocks noGrp="1"/>
          </p:cNvSpPr>
          <p:nvPr>
            <p:ph type="body" sz="quarter" idx="37" hasCustomPrompt="1"/>
          </p:nvPr>
        </p:nvSpPr>
        <p:spPr>
          <a:xfrm>
            <a:off x="4868184"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a:t>Click</a:t>
            </a:r>
            <a:r>
              <a:rPr lang="en-US"/>
              <a:t> to edit Master text 40 characters </a:t>
            </a:r>
          </a:p>
        </p:txBody>
      </p:sp>
      <p:grpSp>
        <p:nvGrpSpPr>
          <p:cNvPr id="49" name="Gruppierung 37">
            <a:extLst>
              <a:ext uri="{FF2B5EF4-FFF2-40B4-BE49-F238E27FC236}">
                <a16:creationId xmlns:a16="http://schemas.microsoft.com/office/drawing/2014/main" id="{825E945F-A756-402D-8877-D47F2B1AB9BF}"/>
              </a:ext>
            </a:extLst>
          </p:cNvPr>
          <p:cNvGrpSpPr>
            <a:grpSpLocks noChangeAspect="1"/>
          </p:cNvGrpSpPr>
          <p:nvPr userDrawn="1"/>
        </p:nvGrpSpPr>
        <p:grpSpPr>
          <a:xfrm>
            <a:off x="8191501" y="3661517"/>
            <a:ext cx="438820" cy="438820"/>
            <a:chOff x="517458" y="4201169"/>
            <a:chExt cx="576064" cy="576064"/>
          </a:xfrm>
        </p:grpSpPr>
        <p:cxnSp>
          <p:nvCxnSpPr>
            <p:cNvPr id="50" name="Gerade Verbindung 38">
              <a:extLst>
                <a:ext uri="{FF2B5EF4-FFF2-40B4-BE49-F238E27FC236}">
                  <a16:creationId xmlns:a16="http://schemas.microsoft.com/office/drawing/2014/main" id="{41FC26F7-560E-4006-8EA5-97254885F994}"/>
                </a:ext>
              </a:extLst>
            </p:cNvPr>
            <p:cNvCxnSpPr>
              <a:cxnSpLocks/>
            </p:cNvCxnSpPr>
            <p:nvPr/>
          </p:nvCxnSpPr>
          <p:spPr>
            <a:xfrm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Gerade Verbindung 39">
              <a:extLst>
                <a:ext uri="{FF2B5EF4-FFF2-40B4-BE49-F238E27FC236}">
                  <a16:creationId xmlns:a16="http://schemas.microsoft.com/office/drawing/2014/main" id="{0F054E1F-4786-4CC8-ABC5-BDB2D90D4AA6}"/>
                </a:ext>
              </a:extLst>
            </p:cNvPr>
            <p:cNvCxnSpPr>
              <a:cxnSpLocks/>
            </p:cNvCxnSpPr>
            <p:nvPr/>
          </p:nvCxnSpPr>
          <p:spPr>
            <a:xfrm rot="5400000" flipV="1">
              <a:off x="805490" y="4201169"/>
              <a:ext cx="0" cy="5760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2" name="Content Placeholder 4">
            <a:extLst>
              <a:ext uri="{FF2B5EF4-FFF2-40B4-BE49-F238E27FC236}">
                <a16:creationId xmlns:a16="http://schemas.microsoft.com/office/drawing/2014/main" id="{3F0B5A58-FE9A-4C61-8120-14ACC47FC5C5}"/>
              </a:ext>
            </a:extLst>
          </p:cNvPr>
          <p:cNvSpPr>
            <a:spLocks noGrp="1"/>
          </p:cNvSpPr>
          <p:nvPr>
            <p:ph sz="quarter" idx="38"/>
          </p:nvPr>
        </p:nvSpPr>
        <p:spPr>
          <a:xfrm>
            <a:off x="8713178" y="4131829"/>
            <a:ext cx="2962885" cy="2068946"/>
          </a:xfrm>
        </p:spPr>
        <p:txBody>
          <a:bodyPr tIns="18288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53" name="Textplatzhalter 4">
            <a:extLst>
              <a:ext uri="{FF2B5EF4-FFF2-40B4-BE49-F238E27FC236}">
                <a16:creationId xmlns:a16="http://schemas.microsoft.com/office/drawing/2014/main" id="{748B971A-75A4-47F7-8556-EAD7FA7BC4ED}"/>
              </a:ext>
            </a:extLst>
          </p:cNvPr>
          <p:cNvSpPr>
            <a:spLocks noGrp="1"/>
          </p:cNvSpPr>
          <p:nvPr>
            <p:ph type="body" sz="quarter" idx="39" hasCustomPrompt="1"/>
          </p:nvPr>
        </p:nvSpPr>
        <p:spPr>
          <a:xfrm>
            <a:off x="8713180" y="3609542"/>
            <a:ext cx="2962884" cy="522287"/>
          </a:xfrm>
        </p:spPr>
        <p:txBody>
          <a:bodyPr lIns="0" tIns="0" rIns="0" bIns="0" anchor="t">
            <a:noAutofit/>
          </a:bodyPr>
          <a:lstStyle>
            <a:lvl1pPr marL="0" indent="0">
              <a:lnSpc>
                <a:spcPct val="100000"/>
              </a:lnSpc>
              <a:spcAft>
                <a:spcPts val="0"/>
              </a:spcAft>
              <a:buNone/>
              <a:defRPr b="1" i="0" cap="all" spc="100" baseline="0">
                <a:solidFill>
                  <a:schemeClr val="bg1"/>
                </a:solidFill>
                <a:latin typeface="+mj-lt"/>
                <a:ea typeface="Roboto" charset="0"/>
                <a:cs typeface="Roboto" charset="0"/>
              </a:defRPr>
            </a:lvl1pPr>
            <a:lvl2pPr marL="288000" indent="0">
              <a:buNone/>
              <a:defRPr b="0" i="0">
                <a:solidFill>
                  <a:schemeClr val="accent2"/>
                </a:solidFill>
                <a:latin typeface="Roboto Medium" charset="0"/>
                <a:ea typeface="Roboto Medium" charset="0"/>
                <a:cs typeface="Roboto Medium" charset="0"/>
              </a:defRPr>
            </a:lvl2pPr>
            <a:lvl3pPr marL="576000" indent="0">
              <a:buNone/>
              <a:defRPr b="0" i="0">
                <a:solidFill>
                  <a:schemeClr val="accent2"/>
                </a:solidFill>
                <a:latin typeface="Roboto Medium" charset="0"/>
                <a:ea typeface="Roboto Medium" charset="0"/>
                <a:cs typeface="Roboto Medium" charset="0"/>
              </a:defRPr>
            </a:lvl3pPr>
            <a:lvl4pPr marL="864000" indent="0">
              <a:buNone/>
              <a:defRPr b="0" i="0">
                <a:solidFill>
                  <a:schemeClr val="accent2"/>
                </a:solidFill>
                <a:latin typeface="Roboto Medium" charset="0"/>
                <a:ea typeface="Roboto Medium" charset="0"/>
                <a:cs typeface="Roboto Medium" charset="0"/>
              </a:defRPr>
            </a:lvl4pPr>
            <a:lvl5pPr marL="1152000" indent="0">
              <a:buNone/>
              <a:defRPr b="0" i="0">
                <a:solidFill>
                  <a:schemeClr val="accent2"/>
                </a:solidFill>
                <a:latin typeface="Roboto Medium" charset="0"/>
                <a:ea typeface="Roboto Medium" charset="0"/>
                <a:cs typeface="Roboto Medium" charset="0"/>
              </a:defRPr>
            </a:lvl5pPr>
          </a:lstStyle>
          <a:p>
            <a:pPr lvl="0"/>
            <a:r>
              <a:rPr lang="en-US" noProof="0"/>
              <a:t>Click</a:t>
            </a:r>
            <a:r>
              <a:rPr lang="en-US"/>
              <a:t> to edit Master text 40 characters </a:t>
            </a:r>
          </a:p>
        </p:txBody>
      </p:sp>
      <p:pic>
        <p:nvPicPr>
          <p:cNvPr id="22" name="Graphic 21">
            <a:extLst>
              <a:ext uri="{FF2B5EF4-FFF2-40B4-BE49-F238E27FC236}">
                <a16:creationId xmlns:a16="http://schemas.microsoft.com/office/drawing/2014/main" id="{DD1DAF32-4FB1-4406-B55D-D06A52ABAC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1 Column with 2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74464D17-3593-432C-93AD-47C11CDDF5CD}" type="datetime3">
              <a:rPr lang="en-US" smtClean="0"/>
              <a:t>5 June 2023</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16" name="Content Placeholder 4">
            <a:extLst>
              <a:ext uri="{FF2B5EF4-FFF2-40B4-BE49-F238E27FC236}">
                <a16:creationId xmlns:a16="http://schemas.microsoft.com/office/drawing/2014/main" id="{C34797F4-61C6-455C-8BFA-5E6860B1A708}"/>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1" name="Content Placeholder 4">
            <a:extLst>
              <a:ext uri="{FF2B5EF4-FFF2-40B4-BE49-F238E27FC236}">
                <a16:creationId xmlns:a16="http://schemas.microsoft.com/office/drawing/2014/main" id="{43DFB8B9-75ED-4BF5-841E-476EBF9E91D8}"/>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12" name="Footer Placeholder 4">
            <a:extLst>
              <a:ext uri="{FF2B5EF4-FFF2-40B4-BE49-F238E27FC236}">
                <a16:creationId xmlns:a16="http://schemas.microsoft.com/office/drawing/2014/main" id="{901D1429-53BC-4B38-8AE4-FC9059502811}"/>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31898075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1 Column Subtitle with 2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4351338" y="1592261"/>
            <a:ext cx="3482975" cy="3485866"/>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9BF986B-9A9A-4F68-8C70-CDDEECB72538}" type="datetime3">
              <a:rPr lang="en-US" smtClean="0"/>
              <a:t>5 June 2023</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7" name="Picture Placeholder 4">
            <a:extLst>
              <a:ext uri="{FF2B5EF4-FFF2-40B4-BE49-F238E27FC236}">
                <a16:creationId xmlns:a16="http://schemas.microsoft.com/office/drawing/2014/main" id="{B2F07E81-ECF0-4E16-88FB-297045B7B9FD}"/>
              </a:ext>
            </a:extLst>
          </p:cNvPr>
          <p:cNvSpPr>
            <a:spLocks noGrp="1"/>
          </p:cNvSpPr>
          <p:nvPr>
            <p:ph type="pic" sz="quarter" idx="28"/>
          </p:nvPr>
        </p:nvSpPr>
        <p:spPr>
          <a:xfrm>
            <a:off x="8193088" y="1592261"/>
            <a:ext cx="3482975" cy="3485866"/>
          </a:xfrm>
        </p:spPr>
        <p:txBody>
          <a:bodyPr/>
          <a:lstStyle>
            <a:lvl1pPr marL="0" indent="0">
              <a:buNone/>
              <a:defRPr i="1"/>
            </a:lvl1pPr>
          </a:lstStyle>
          <a:p>
            <a:r>
              <a:rPr lang="de-DE"/>
              <a:t>Bild durch Klicken auf Symbol hinzufügen</a:t>
            </a:r>
            <a:endParaRPr lang="en-US" dirty="0"/>
          </a:p>
        </p:txBody>
      </p:sp>
      <p:sp>
        <p:nvSpPr>
          <p:cNvPr id="35" name="Content Placeholder 4">
            <a:extLst>
              <a:ext uri="{FF2B5EF4-FFF2-40B4-BE49-F238E27FC236}">
                <a16:creationId xmlns:a16="http://schemas.microsoft.com/office/drawing/2014/main" id="{6BD93726-3E24-4580-9BEB-0708247BF81F}"/>
              </a:ext>
            </a:extLst>
          </p:cNvPr>
          <p:cNvSpPr>
            <a:spLocks noGrp="1"/>
          </p:cNvSpPr>
          <p:nvPr>
            <p:ph sz="quarter" idx="30"/>
          </p:nvPr>
        </p:nvSpPr>
        <p:spPr>
          <a:xfrm>
            <a:off x="434975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25" name="Content Placeholder 4">
            <a:extLst>
              <a:ext uri="{FF2B5EF4-FFF2-40B4-BE49-F238E27FC236}">
                <a16:creationId xmlns:a16="http://schemas.microsoft.com/office/drawing/2014/main" id="{5FEE4DCA-1CE9-470E-8174-92DF0733542D}"/>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6" name="Content Placeholder 4">
            <a:extLst>
              <a:ext uri="{FF2B5EF4-FFF2-40B4-BE49-F238E27FC236}">
                <a16:creationId xmlns:a16="http://schemas.microsoft.com/office/drawing/2014/main" id="{36DC3936-F27D-4557-85C1-4F9068DA0D22}"/>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28" name="Content Placeholder 4">
            <a:extLst>
              <a:ext uri="{FF2B5EF4-FFF2-40B4-BE49-F238E27FC236}">
                <a16:creationId xmlns:a16="http://schemas.microsoft.com/office/drawing/2014/main" id="{6FA18B0C-A64B-4CBC-83A4-F3DCB136BA34}"/>
              </a:ext>
            </a:extLst>
          </p:cNvPr>
          <p:cNvSpPr>
            <a:spLocks noGrp="1"/>
          </p:cNvSpPr>
          <p:nvPr>
            <p:ph sz="quarter" idx="31"/>
          </p:nvPr>
        </p:nvSpPr>
        <p:spPr>
          <a:xfrm>
            <a:off x="8191501" y="5078127"/>
            <a:ext cx="3484562" cy="1122647"/>
          </a:xfrm>
        </p:spPr>
        <p:txBody>
          <a:bodyPr tIns="182880"/>
          <a:lstStyle>
            <a:lvl1pPr marL="0" indent="0">
              <a:buNone/>
              <a:defRPr sz="1400"/>
            </a:lvl1pPr>
            <a:lvl2pPr marL="297216" indent="0">
              <a:buNone/>
              <a:defRPr/>
            </a:lvl2pPr>
            <a:lvl3pPr marL="589824" indent="0">
              <a:buNone/>
              <a:defRPr/>
            </a:lvl3pPr>
          </a:lstStyle>
          <a:p>
            <a:pPr lvl="0"/>
            <a:r>
              <a:rPr lang="de-DE"/>
              <a:t>Mastertextformat bearbeiten</a:t>
            </a:r>
          </a:p>
        </p:txBody>
      </p:sp>
      <p:sp>
        <p:nvSpPr>
          <p:cNvPr id="13" name="Footer Placeholder 4">
            <a:extLst>
              <a:ext uri="{FF2B5EF4-FFF2-40B4-BE49-F238E27FC236}">
                <a16:creationId xmlns:a16="http://schemas.microsoft.com/office/drawing/2014/main" id="{DADEC642-F5CA-470A-BAE5-5E02C80458A8}"/>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652126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2 Columns White">
    <p:spTree>
      <p:nvGrpSpPr>
        <p:cNvPr id="1" name=""/>
        <p:cNvGrpSpPr/>
        <p:nvPr/>
      </p:nvGrpSpPr>
      <p:grpSpPr>
        <a:xfrm>
          <a:off x="0" y="0"/>
          <a:ext cx="0" cy="0"/>
          <a:chOff x="0" y="0"/>
          <a:chExt cx="0" cy="0"/>
        </a:xfrm>
      </p:grpSpPr>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C97CC203-263E-46E4-B789-B61174FD8DE7}"/>
              </a:ext>
            </a:extLst>
          </p:cNvPr>
          <p:cNvSpPr>
            <a:spLocks noGrp="1"/>
          </p:cNvSpPr>
          <p:nvPr>
            <p:ph sz="quarter" idx="21"/>
          </p:nvPr>
        </p:nvSpPr>
        <p:spPr>
          <a:xfrm>
            <a:off x="515939" y="1592635"/>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7" name="Content Placeholder 4">
            <a:extLst>
              <a:ext uri="{FF2B5EF4-FFF2-40B4-BE49-F238E27FC236}">
                <a16:creationId xmlns:a16="http://schemas.microsoft.com/office/drawing/2014/main" id="{867C890C-CB2B-4D56-A272-AFEA038C4BE2}"/>
              </a:ext>
            </a:extLst>
          </p:cNvPr>
          <p:cNvSpPr>
            <a:spLocks noGrp="1"/>
          </p:cNvSpPr>
          <p:nvPr>
            <p:ph sz="quarter" idx="22"/>
          </p:nvPr>
        </p:nvSpPr>
        <p:spPr>
          <a:xfrm>
            <a:off x="6275387" y="1592263"/>
            <a:ext cx="5400674"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0" name="Datumsplatzhalter 3">
            <a:extLst>
              <a:ext uri="{FF2B5EF4-FFF2-40B4-BE49-F238E27FC236}">
                <a16:creationId xmlns:a16="http://schemas.microsoft.com/office/drawing/2014/main" id="{FFE68E16-69C3-42B3-BDA8-FCB13EC96B0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6A75778-F163-4279-B9BA-76739D054989}" type="datetime3">
              <a:rPr lang="en-US" smtClean="0"/>
              <a:t>5 June 2023</a:t>
            </a:fld>
            <a:endParaRPr lang="en-US" dirty="0"/>
          </a:p>
        </p:txBody>
      </p:sp>
      <p:sp>
        <p:nvSpPr>
          <p:cNvPr id="21" name="Foliennummernplatzhalter 5">
            <a:extLst>
              <a:ext uri="{FF2B5EF4-FFF2-40B4-BE49-F238E27FC236}">
                <a16:creationId xmlns:a16="http://schemas.microsoft.com/office/drawing/2014/main" id="{AFAC85DC-3FC5-4730-9E59-4BBF19863153}"/>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9" name="Footer Placeholder 4">
            <a:extLst>
              <a:ext uri="{FF2B5EF4-FFF2-40B4-BE49-F238E27FC236}">
                <a16:creationId xmlns:a16="http://schemas.microsoft.com/office/drawing/2014/main" id="{38DEDCB5-321E-42A0-B1F5-76B3D325F9D8}"/>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4282831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 Columns Subtitle White">
    <p:spTree>
      <p:nvGrpSpPr>
        <p:cNvPr id="1" name=""/>
        <p:cNvGrpSpPr/>
        <p:nvPr/>
      </p:nvGrpSpPr>
      <p:grpSpPr>
        <a:xfrm>
          <a:off x="0" y="0"/>
          <a:ext cx="0" cy="0"/>
          <a:chOff x="0" y="0"/>
          <a:chExt cx="0" cy="0"/>
        </a:xfrm>
      </p:grpSpPr>
      <p:sp>
        <p:nvSpPr>
          <p:cNvPr id="13" name="Textplatzhalter 3">
            <a:extLst>
              <a:ext uri="{FF2B5EF4-FFF2-40B4-BE49-F238E27FC236}">
                <a16:creationId xmlns:a16="http://schemas.microsoft.com/office/drawing/2014/main" id="{8F98064D-C32C-4F31-BAF5-1CBA61FAAFA8}"/>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4" name="Titelplatzhalter 1">
            <a:extLst>
              <a:ext uri="{FF2B5EF4-FFF2-40B4-BE49-F238E27FC236}">
                <a16:creationId xmlns:a16="http://schemas.microsoft.com/office/drawing/2014/main" id="{B514A78F-6924-46AF-8451-9B19941C6425}"/>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2" name="Datumsplatzhalter 3">
            <a:extLst>
              <a:ext uri="{FF2B5EF4-FFF2-40B4-BE49-F238E27FC236}">
                <a16:creationId xmlns:a16="http://schemas.microsoft.com/office/drawing/2014/main" id="{214FF92A-CD10-4D53-A4D8-849C0FFB3CB1}"/>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C3B8936F-DEC4-4272-9D20-FA0096AC98CC}" type="datetime3">
              <a:rPr lang="en-US" smtClean="0"/>
              <a:t>5 June 2023</a:t>
            </a:fld>
            <a:endParaRPr lang="en-US" dirty="0"/>
          </a:p>
        </p:txBody>
      </p:sp>
      <p:sp>
        <p:nvSpPr>
          <p:cNvPr id="23" name="Foliennummernplatzhalter 5">
            <a:extLst>
              <a:ext uri="{FF2B5EF4-FFF2-40B4-BE49-F238E27FC236}">
                <a16:creationId xmlns:a16="http://schemas.microsoft.com/office/drawing/2014/main" id="{C911D53B-8D1C-4C9F-8302-0088BAA90B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7" name="Content Placeholder 4">
            <a:extLst>
              <a:ext uri="{FF2B5EF4-FFF2-40B4-BE49-F238E27FC236}">
                <a16:creationId xmlns:a16="http://schemas.microsoft.com/office/drawing/2014/main" id="{E7641CFF-1399-4824-8361-1A4BBC13BAF8}"/>
              </a:ext>
            </a:extLst>
          </p:cNvPr>
          <p:cNvSpPr>
            <a:spLocks noGrp="1"/>
          </p:cNvSpPr>
          <p:nvPr>
            <p:ph sz="quarter" idx="21"/>
          </p:nvPr>
        </p:nvSpPr>
        <p:spPr>
          <a:xfrm>
            <a:off x="515937"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8" name="Content Placeholder 4">
            <a:extLst>
              <a:ext uri="{FF2B5EF4-FFF2-40B4-BE49-F238E27FC236}">
                <a16:creationId xmlns:a16="http://schemas.microsoft.com/office/drawing/2014/main" id="{5246392C-F663-4C85-8724-BD5D5BBC25C8}"/>
              </a:ext>
            </a:extLst>
          </p:cNvPr>
          <p:cNvSpPr>
            <a:spLocks noGrp="1"/>
          </p:cNvSpPr>
          <p:nvPr>
            <p:ph sz="quarter" idx="22" hasCustomPrompt="1"/>
          </p:nvPr>
        </p:nvSpPr>
        <p:spPr>
          <a:xfrm>
            <a:off x="515937"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
        <p:nvSpPr>
          <p:cNvPr id="29" name="Content Placeholder 4">
            <a:extLst>
              <a:ext uri="{FF2B5EF4-FFF2-40B4-BE49-F238E27FC236}">
                <a16:creationId xmlns:a16="http://schemas.microsoft.com/office/drawing/2014/main" id="{9387579F-A838-43E4-A418-77EF95CD6077}"/>
              </a:ext>
            </a:extLst>
          </p:cNvPr>
          <p:cNvSpPr>
            <a:spLocks noGrp="1"/>
          </p:cNvSpPr>
          <p:nvPr>
            <p:ph sz="quarter" idx="23"/>
          </p:nvPr>
        </p:nvSpPr>
        <p:spPr>
          <a:xfrm>
            <a:off x="6275386" y="2210577"/>
            <a:ext cx="5400676"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0" name="Content Placeholder 4">
            <a:extLst>
              <a:ext uri="{FF2B5EF4-FFF2-40B4-BE49-F238E27FC236}">
                <a16:creationId xmlns:a16="http://schemas.microsoft.com/office/drawing/2014/main" id="{626D4B07-0CED-4747-A69E-9C954836E78C}"/>
              </a:ext>
            </a:extLst>
          </p:cNvPr>
          <p:cNvSpPr>
            <a:spLocks noGrp="1"/>
          </p:cNvSpPr>
          <p:nvPr>
            <p:ph sz="quarter" idx="24" hasCustomPrompt="1"/>
          </p:nvPr>
        </p:nvSpPr>
        <p:spPr>
          <a:xfrm>
            <a:off x="6275386" y="1592261"/>
            <a:ext cx="540067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 with a maximum </a:t>
            </a:r>
            <a:br>
              <a:rPr lang="en-US" dirty="0"/>
            </a:br>
            <a:r>
              <a:rPr lang="en-US" dirty="0"/>
              <a:t>of approx. 85 characters in maximum two lines</a:t>
            </a:r>
          </a:p>
        </p:txBody>
      </p:sp>
      <p:sp>
        <p:nvSpPr>
          <p:cNvPr id="11" name="Footer Placeholder 4">
            <a:extLst>
              <a:ext uri="{FF2B5EF4-FFF2-40B4-BE49-F238E27FC236}">
                <a16:creationId xmlns:a16="http://schemas.microsoft.com/office/drawing/2014/main" id="{5136FA94-AE22-484D-ABFB-5A6835422F4A}"/>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77709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2 Columns with 4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4" name="Content Placeholder 4">
            <a:extLst>
              <a:ext uri="{FF2B5EF4-FFF2-40B4-BE49-F238E27FC236}">
                <a16:creationId xmlns:a16="http://schemas.microsoft.com/office/drawing/2014/main" id="{4FD2095E-3337-4057-92A2-4038248C47C7}"/>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5" name="Content Placeholder 4">
            <a:extLst>
              <a:ext uri="{FF2B5EF4-FFF2-40B4-BE49-F238E27FC236}">
                <a16:creationId xmlns:a16="http://schemas.microsoft.com/office/drawing/2014/main" id="{780B78DF-AC7B-4E21-91DC-B666F3412B78}"/>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22" name="Datumsplatzhalter 3">
            <a:extLst>
              <a:ext uri="{FF2B5EF4-FFF2-40B4-BE49-F238E27FC236}">
                <a16:creationId xmlns:a16="http://schemas.microsoft.com/office/drawing/2014/main" id="{26CFFD13-1B37-41A9-BE04-A2910FF33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22948E02-40F2-4DF5-9554-6E302B55250D}" type="datetime3">
              <a:rPr lang="en-US" smtClean="0"/>
              <a:t>5 June 2023</a:t>
            </a:fld>
            <a:endParaRPr lang="en-US" dirty="0"/>
          </a:p>
        </p:txBody>
      </p:sp>
      <p:sp>
        <p:nvSpPr>
          <p:cNvPr id="23" name="Foliennummernplatzhalter 5">
            <a:extLst>
              <a:ext uri="{FF2B5EF4-FFF2-40B4-BE49-F238E27FC236}">
                <a16:creationId xmlns:a16="http://schemas.microsoft.com/office/drawing/2014/main" id="{8448B5CB-B336-414C-A94E-75235416964B}"/>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3" name="Footer Placeholder 4">
            <a:extLst>
              <a:ext uri="{FF2B5EF4-FFF2-40B4-BE49-F238E27FC236}">
                <a16:creationId xmlns:a16="http://schemas.microsoft.com/office/drawing/2014/main" id="{820AC897-6B56-451F-8F05-E9FDF6306DD5}"/>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915303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2 Columns Subtitle with 4 Pictures White">
    <p:spTree>
      <p:nvGrpSpPr>
        <p:cNvPr id="1" name=""/>
        <p:cNvGrpSpPr/>
        <p:nvPr/>
      </p:nvGrpSpPr>
      <p:grpSpPr>
        <a:xfrm>
          <a:off x="0" y="0"/>
          <a:ext cx="0" cy="0"/>
          <a:chOff x="0" y="0"/>
          <a:chExt cx="0" cy="0"/>
        </a:xfrm>
      </p:grpSpPr>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p:nvPr>
        </p:nvSpPr>
        <p:spPr>
          <a:xfrm>
            <a:off x="8191501" y="1592263"/>
            <a:ext cx="1655063" cy="1656437"/>
          </a:xfrm>
        </p:spPr>
        <p:txBody>
          <a:bodyPr/>
          <a:lstStyle>
            <a:lvl1pPr marL="0" indent="0">
              <a:buNone/>
              <a:defRPr i="1"/>
            </a:lvl1pPr>
          </a:lstStyle>
          <a:p>
            <a:r>
              <a:rPr lang="de-DE"/>
              <a:t>Bild durch Klicken auf Symbol hinzufügen</a:t>
            </a:r>
            <a:endParaRPr lang="en-US" dirty="0"/>
          </a:p>
        </p:txBody>
      </p:sp>
      <p:sp>
        <p:nvSpPr>
          <p:cNvPr id="26" name="Picture Placeholder 4">
            <a:extLst>
              <a:ext uri="{FF2B5EF4-FFF2-40B4-BE49-F238E27FC236}">
                <a16:creationId xmlns:a16="http://schemas.microsoft.com/office/drawing/2014/main" id="{54CF7607-A69A-42CC-8FB6-F3F389ECFCF5}"/>
              </a:ext>
            </a:extLst>
          </p:cNvPr>
          <p:cNvSpPr>
            <a:spLocks noGrp="1"/>
          </p:cNvSpPr>
          <p:nvPr>
            <p:ph type="pic" sz="quarter" idx="28"/>
          </p:nvPr>
        </p:nvSpPr>
        <p:spPr>
          <a:xfrm>
            <a:off x="10018127" y="1592262"/>
            <a:ext cx="1655063" cy="1656437"/>
          </a:xfrm>
        </p:spPr>
        <p:txBody>
          <a:bodyPr/>
          <a:lstStyle>
            <a:lvl1pPr marL="0" indent="0">
              <a:buNone/>
              <a:defRPr i="1"/>
            </a:lvl1pPr>
          </a:lstStyle>
          <a:p>
            <a:r>
              <a:rPr lang="de-DE"/>
              <a:t>Bild durch Klicken auf Symbol hinzufügen</a:t>
            </a:r>
            <a:endParaRPr lang="en-US" dirty="0"/>
          </a:p>
        </p:txBody>
      </p:sp>
      <p:sp>
        <p:nvSpPr>
          <p:cNvPr id="27" name="Picture Placeholder 4">
            <a:extLst>
              <a:ext uri="{FF2B5EF4-FFF2-40B4-BE49-F238E27FC236}">
                <a16:creationId xmlns:a16="http://schemas.microsoft.com/office/drawing/2014/main" id="{0C60D125-6C5F-45A5-AB23-80B7F0EBF5EC}"/>
              </a:ext>
            </a:extLst>
          </p:cNvPr>
          <p:cNvSpPr>
            <a:spLocks noGrp="1"/>
          </p:cNvSpPr>
          <p:nvPr>
            <p:ph type="pic" sz="quarter" idx="29"/>
          </p:nvPr>
        </p:nvSpPr>
        <p:spPr>
          <a:xfrm>
            <a:off x="8191501" y="3429001"/>
            <a:ext cx="1655063" cy="1656437"/>
          </a:xfrm>
        </p:spPr>
        <p:txBody>
          <a:bodyPr/>
          <a:lstStyle>
            <a:lvl1pPr marL="0" indent="0">
              <a:buNone/>
              <a:defRPr i="1"/>
            </a:lvl1pPr>
          </a:lstStyle>
          <a:p>
            <a:r>
              <a:rPr lang="de-DE"/>
              <a:t>Bild durch Klicken auf Symbol hinzufügen</a:t>
            </a:r>
            <a:endParaRPr lang="en-US" dirty="0"/>
          </a:p>
        </p:txBody>
      </p:sp>
      <p:sp>
        <p:nvSpPr>
          <p:cNvPr id="28" name="Picture Placeholder 4">
            <a:extLst>
              <a:ext uri="{FF2B5EF4-FFF2-40B4-BE49-F238E27FC236}">
                <a16:creationId xmlns:a16="http://schemas.microsoft.com/office/drawing/2014/main" id="{61E7E8B5-1594-4B87-87B7-0790A528C813}"/>
              </a:ext>
            </a:extLst>
          </p:cNvPr>
          <p:cNvSpPr>
            <a:spLocks noGrp="1"/>
          </p:cNvSpPr>
          <p:nvPr>
            <p:ph type="pic" sz="quarter" idx="30"/>
          </p:nvPr>
        </p:nvSpPr>
        <p:spPr>
          <a:xfrm>
            <a:off x="10018127" y="3429000"/>
            <a:ext cx="1655063" cy="1656437"/>
          </a:xfrm>
        </p:spPr>
        <p:txBody>
          <a:bodyPr/>
          <a:lstStyle>
            <a:lvl1pPr marL="0" indent="0">
              <a:buNone/>
              <a:defRPr i="1"/>
            </a:lvl1pPr>
          </a:lstStyle>
          <a:p>
            <a:r>
              <a:rPr lang="de-DE"/>
              <a:t>Bild durch Klicken auf Symbol hinzufügen</a:t>
            </a:r>
            <a:endParaRPr lang="en-US" dirty="0"/>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938C6939-A91E-4D40-9A2F-2FFB1009BAB3}" type="datetime3">
              <a:rPr lang="en-US" smtClean="0"/>
              <a:t>5 June 2023</a:t>
            </a:fld>
            <a:endParaRPr lang="en-US" dirty="0"/>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40" name="Content Placeholder 4">
            <a:extLst>
              <a:ext uri="{FF2B5EF4-FFF2-40B4-BE49-F238E27FC236}">
                <a16:creationId xmlns:a16="http://schemas.microsoft.com/office/drawing/2014/main" id="{F7EA93E6-187B-46EE-9CF1-36A08A2BFB0E}"/>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E2DF69DD-51F9-415A-929E-790824554E85}"/>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15" name="Footer Placeholder 4">
            <a:extLst>
              <a:ext uri="{FF2B5EF4-FFF2-40B4-BE49-F238E27FC236}">
                <a16:creationId xmlns:a16="http://schemas.microsoft.com/office/drawing/2014/main" id="{607C41A8-3A60-4C52-8B05-6364675F82B3}"/>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293063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3 Columns White">
    <p:spTree>
      <p:nvGrpSpPr>
        <p:cNvPr id="1" name=""/>
        <p:cNvGrpSpPr/>
        <p:nvPr/>
      </p:nvGrpSpPr>
      <p:grpSpPr>
        <a:xfrm>
          <a:off x="0" y="0"/>
          <a:ext cx="0" cy="0"/>
          <a:chOff x="0" y="0"/>
          <a:chExt cx="0" cy="0"/>
        </a:xfrm>
      </p:grpSpPr>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6" name="Content Placeholder 4">
            <a:extLst>
              <a:ext uri="{FF2B5EF4-FFF2-40B4-BE49-F238E27FC236}">
                <a16:creationId xmlns:a16="http://schemas.microsoft.com/office/drawing/2014/main" id="{26BFA9D4-2BD0-46B0-8E5E-DF00963BB663}"/>
              </a:ext>
            </a:extLst>
          </p:cNvPr>
          <p:cNvSpPr>
            <a:spLocks noGrp="1"/>
          </p:cNvSpPr>
          <p:nvPr>
            <p:ph sz="quarter" idx="21"/>
          </p:nvPr>
        </p:nvSpPr>
        <p:spPr>
          <a:xfrm>
            <a:off x="515939" y="1592635"/>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9" name="Content Placeholder 4">
            <a:extLst>
              <a:ext uri="{FF2B5EF4-FFF2-40B4-BE49-F238E27FC236}">
                <a16:creationId xmlns:a16="http://schemas.microsoft.com/office/drawing/2014/main" id="{AC67EFC9-BEC1-4E7B-8D22-F1F48A908A84}"/>
              </a:ext>
            </a:extLst>
          </p:cNvPr>
          <p:cNvSpPr>
            <a:spLocks noGrp="1"/>
          </p:cNvSpPr>
          <p:nvPr>
            <p:ph sz="quarter" idx="26"/>
          </p:nvPr>
        </p:nvSpPr>
        <p:spPr>
          <a:xfrm>
            <a:off x="4349751" y="1593176"/>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Content Placeholder 4">
            <a:extLst>
              <a:ext uri="{FF2B5EF4-FFF2-40B4-BE49-F238E27FC236}">
                <a16:creationId xmlns:a16="http://schemas.microsoft.com/office/drawing/2014/main" id="{E63A0A42-E5F2-459E-85C1-B52C0FC24F3A}"/>
              </a:ext>
            </a:extLst>
          </p:cNvPr>
          <p:cNvSpPr>
            <a:spLocks noGrp="1"/>
          </p:cNvSpPr>
          <p:nvPr>
            <p:ph sz="quarter" idx="27"/>
          </p:nvPr>
        </p:nvSpPr>
        <p:spPr>
          <a:xfrm>
            <a:off x="8191501" y="1592263"/>
            <a:ext cx="3484562" cy="460814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7" name="Datumsplatzhalter 3">
            <a:extLst>
              <a:ext uri="{FF2B5EF4-FFF2-40B4-BE49-F238E27FC236}">
                <a16:creationId xmlns:a16="http://schemas.microsoft.com/office/drawing/2014/main" id="{3CEDD52D-C433-46B5-9F79-BE189CAB5860}"/>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B0BA748-0A33-424B-B4E7-E1FB0FC2B516}" type="datetime3">
              <a:rPr lang="en-US" smtClean="0"/>
              <a:t>5 June 2023</a:t>
            </a:fld>
            <a:endParaRPr lang="en-US" dirty="0"/>
          </a:p>
        </p:txBody>
      </p:sp>
      <p:sp>
        <p:nvSpPr>
          <p:cNvPr id="28" name="Foliennummernplatzhalter 5">
            <a:extLst>
              <a:ext uri="{FF2B5EF4-FFF2-40B4-BE49-F238E27FC236}">
                <a16:creationId xmlns:a16="http://schemas.microsoft.com/office/drawing/2014/main" id="{E838735C-6296-4394-A5E9-274AE0A5B7E1}"/>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0" name="Footer Placeholder 4">
            <a:extLst>
              <a:ext uri="{FF2B5EF4-FFF2-40B4-BE49-F238E27FC236}">
                <a16:creationId xmlns:a16="http://schemas.microsoft.com/office/drawing/2014/main" id="{6F6000BF-0480-4CDD-92DA-838A37251E84}"/>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3121905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3 Columns Subtitle White">
    <p:spTree>
      <p:nvGrpSpPr>
        <p:cNvPr id="1" name=""/>
        <p:cNvGrpSpPr/>
        <p:nvPr/>
      </p:nvGrpSpPr>
      <p:grpSpPr>
        <a:xfrm>
          <a:off x="0" y="0"/>
          <a:ext cx="0" cy="0"/>
          <a:chOff x="0" y="0"/>
          <a:chExt cx="0" cy="0"/>
        </a:xfrm>
      </p:grpSpPr>
      <p:sp>
        <p:nvSpPr>
          <p:cNvPr id="14" name="Textplatzhalter 3">
            <a:extLst>
              <a:ext uri="{FF2B5EF4-FFF2-40B4-BE49-F238E27FC236}">
                <a16:creationId xmlns:a16="http://schemas.microsoft.com/office/drawing/2014/main" id="{D105A2D9-E0AC-42BF-93B5-6687691703F9}"/>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5" name="Titelplatzhalter 1">
            <a:extLst>
              <a:ext uri="{FF2B5EF4-FFF2-40B4-BE49-F238E27FC236}">
                <a16:creationId xmlns:a16="http://schemas.microsoft.com/office/drawing/2014/main" id="{5981B8C9-BF31-443D-9E06-96DBDC343E29}"/>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28" name="Datumsplatzhalter 3">
            <a:extLst>
              <a:ext uri="{FF2B5EF4-FFF2-40B4-BE49-F238E27FC236}">
                <a16:creationId xmlns:a16="http://schemas.microsoft.com/office/drawing/2014/main" id="{022BA883-F7ED-4E70-BE2A-1C8E19873C95}"/>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05EE4D17-C525-4A30-9A8D-EBE8B5CEE7D8}" type="datetime3">
              <a:rPr lang="en-US" smtClean="0"/>
              <a:t>5 June 2023</a:t>
            </a:fld>
            <a:endParaRPr lang="en-US" dirty="0"/>
          </a:p>
        </p:txBody>
      </p:sp>
      <p:sp>
        <p:nvSpPr>
          <p:cNvPr id="29" name="Foliennummernplatzhalter 5">
            <a:extLst>
              <a:ext uri="{FF2B5EF4-FFF2-40B4-BE49-F238E27FC236}">
                <a16:creationId xmlns:a16="http://schemas.microsoft.com/office/drawing/2014/main" id="{B9DAF27E-EAEB-4344-87CA-A26845AD2B0C}"/>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33" name="Content Placeholder 4">
            <a:extLst>
              <a:ext uri="{FF2B5EF4-FFF2-40B4-BE49-F238E27FC236}">
                <a16:creationId xmlns:a16="http://schemas.microsoft.com/office/drawing/2014/main" id="{0A531E8D-AAAA-44F1-AB22-0280D2B594E8}"/>
              </a:ext>
            </a:extLst>
          </p:cNvPr>
          <p:cNvSpPr>
            <a:spLocks noGrp="1"/>
          </p:cNvSpPr>
          <p:nvPr>
            <p:ph sz="quarter" idx="21"/>
          </p:nvPr>
        </p:nvSpPr>
        <p:spPr>
          <a:xfrm>
            <a:off x="515937"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4" name="Content Placeholder 4">
            <a:extLst>
              <a:ext uri="{FF2B5EF4-FFF2-40B4-BE49-F238E27FC236}">
                <a16:creationId xmlns:a16="http://schemas.microsoft.com/office/drawing/2014/main" id="{CF03CB5C-0957-4957-BCE5-D0AD281875FB}"/>
              </a:ext>
            </a:extLst>
          </p:cNvPr>
          <p:cNvSpPr>
            <a:spLocks noGrp="1"/>
          </p:cNvSpPr>
          <p:nvPr>
            <p:ph sz="quarter" idx="22" hasCustomPrompt="1"/>
          </p:nvPr>
        </p:nvSpPr>
        <p:spPr>
          <a:xfrm>
            <a:off x="515937"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5" name="Content Placeholder 4">
            <a:extLst>
              <a:ext uri="{FF2B5EF4-FFF2-40B4-BE49-F238E27FC236}">
                <a16:creationId xmlns:a16="http://schemas.microsoft.com/office/drawing/2014/main" id="{DC2A7C17-1B17-494D-9D81-4ECC23E2BD62}"/>
              </a:ext>
            </a:extLst>
          </p:cNvPr>
          <p:cNvSpPr>
            <a:spLocks noGrp="1"/>
          </p:cNvSpPr>
          <p:nvPr>
            <p:ph sz="quarter" idx="31"/>
          </p:nvPr>
        </p:nvSpPr>
        <p:spPr>
          <a:xfrm>
            <a:off x="435371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6" name="Content Placeholder 4">
            <a:extLst>
              <a:ext uri="{FF2B5EF4-FFF2-40B4-BE49-F238E27FC236}">
                <a16:creationId xmlns:a16="http://schemas.microsoft.com/office/drawing/2014/main" id="{8D182E3F-FE99-4975-90C5-CE952B2B4FF5}"/>
              </a:ext>
            </a:extLst>
          </p:cNvPr>
          <p:cNvSpPr>
            <a:spLocks noGrp="1"/>
          </p:cNvSpPr>
          <p:nvPr>
            <p:ph sz="quarter" idx="32" hasCustomPrompt="1"/>
          </p:nvPr>
        </p:nvSpPr>
        <p:spPr>
          <a:xfrm>
            <a:off x="435371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37" name="Content Placeholder 4">
            <a:extLst>
              <a:ext uri="{FF2B5EF4-FFF2-40B4-BE49-F238E27FC236}">
                <a16:creationId xmlns:a16="http://schemas.microsoft.com/office/drawing/2014/main" id="{2AD84AD3-82F4-47D2-9534-A4B9D61C3C67}"/>
              </a:ext>
            </a:extLst>
          </p:cNvPr>
          <p:cNvSpPr>
            <a:spLocks noGrp="1"/>
          </p:cNvSpPr>
          <p:nvPr>
            <p:ph sz="quarter" idx="33"/>
          </p:nvPr>
        </p:nvSpPr>
        <p:spPr>
          <a:xfrm>
            <a:off x="8191498" y="2210577"/>
            <a:ext cx="3484564" cy="3990198"/>
          </a:xfrm>
        </p:spPr>
        <p:txBody>
          <a:bodyPr tIns="18288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1" name="Content Placeholder 4">
            <a:extLst>
              <a:ext uri="{FF2B5EF4-FFF2-40B4-BE49-F238E27FC236}">
                <a16:creationId xmlns:a16="http://schemas.microsoft.com/office/drawing/2014/main" id="{26F3DC3C-8FE9-4862-B9C1-8C59ABF11B8D}"/>
              </a:ext>
            </a:extLst>
          </p:cNvPr>
          <p:cNvSpPr>
            <a:spLocks noGrp="1"/>
          </p:cNvSpPr>
          <p:nvPr>
            <p:ph sz="quarter" idx="34" hasCustomPrompt="1"/>
          </p:nvPr>
        </p:nvSpPr>
        <p:spPr>
          <a:xfrm>
            <a:off x="8191498" y="1592261"/>
            <a:ext cx="3484564"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dirty="0"/>
              <a:t>Click to edit Master subtitle</a:t>
            </a:r>
            <a:br>
              <a:rPr lang="en-US" dirty="0"/>
            </a:br>
            <a:r>
              <a:rPr lang="en-US" dirty="0"/>
              <a:t>max. approx. 55 characters </a:t>
            </a:r>
          </a:p>
        </p:txBody>
      </p:sp>
      <p:sp>
        <p:nvSpPr>
          <p:cNvPr id="13" name="Footer Placeholder 4">
            <a:extLst>
              <a:ext uri="{FF2B5EF4-FFF2-40B4-BE49-F238E27FC236}">
                <a16:creationId xmlns:a16="http://schemas.microsoft.com/office/drawing/2014/main" id="{CB269D2B-8970-4036-A19D-057A1E442E24}"/>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28072543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no Text White">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p>
            <a:pPr lvl="0"/>
            <a:r>
              <a:rPr lang="en-US" noProof="0" dirty="0"/>
              <a:t>Click to edit Master title with a maximum of </a:t>
            </a:r>
            <a:br>
              <a:rPr lang="en-US" noProof="0" dirty="0"/>
            </a:br>
            <a:r>
              <a:rPr lang="en-US" noProof="0" dirty="0"/>
              <a:t>approx. 120 characters in maximum two lines</a:t>
            </a:r>
          </a:p>
        </p:txBody>
      </p:sp>
      <p:sp>
        <p:nvSpPr>
          <p:cNvPr id="15" name="Datumsplatzhalter 3">
            <a:extLst>
              <a:ext uri="{FF2B5EF4-FFF2-40B4-BE49-F238E27FC236}">
                <a16:creationId xmlns:a16="http://schemas.microsoft.com/office/drawing/2014/main" id="{4D561DC7-9D7E-42B5-AABC-F2E4DE6D00E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89423997-5BDB-4DDE-B247-66298082DF96}" type="datetime3">
              <a:rPr lang="en-US" smtClean="0"/>
              <a:t>5 June 2023</a:t>
            </a:fld>
            <a:endParaRPr lang="en-US" dirty="0"/>
          </a:p>
        </p:txBody>
      </p:sp>
      <p:sp>
        <p:nvSpPr>
          <p:cNvPr id="16" name="Foliennummernplatzhalter 5">
            <a:extLst>
              <a:ext uri="{FF2B5EF4-FFF2-40B4-BE49-F238E27FC236}">
                <a16:creationId xmlns:a16="http://schemas.microsoft.com/office/drawing/2014/main" id="{8D179A22-84DE-48B9-A6F3-2FD25380251F}"/>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9" name="Footer Placeholder 4">
            <a:extLst>
              <a:ext uri="{FF2B5EF4-FFF2-40B4-BE49-F238E27FC236}">
                <a16:creationId xmlns:a16="http://schemas.microsoft.com/office/drawing/2014/main" id="{8737F541-79EA-4A0B-8948-D3B86F09A2F9}"/>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Tree>
    <p:extLst>
      <p:ext uri="{BB962C8B-B14F-4D97-AF65-F5344CB8AC3E}">
        <p14:creationId xmlns:p14="http://schemas.microsoft.com/office/powerpoint/2010/main" val="1524930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ent no Text Blue">
    <p:bg>
      <p:bgPr>
        <a:solidFill>
          <a:schemeClr val="tx2"/>
        </a:solidFill>
        <a:effectLst/>
      </p:bgPr>
    </p:bg>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sp>
        <p:nvSpPr>
          <p:cNvPr id="13" name="Textfeld 28">
            <a:extLst>
              <a:ext uri="{FF2B5EF4-FFF2-40B4-BE49-F238E27FC236}">
                <a16:creationId xmlns:a16="http://schemas.microsoft.com/office/drawing/2014/main" id="{660279B7-ECF1-45D6-8134-5A75A64E79BB}"/>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bg1"/>
                </a:solidFill>
                <a:latin typeface="+mj-lt"/>
                <a:ea typeface="Roboto" panose="02000000000000000000" pitchFamily="2" charset="0"/>
              </a:rPr>
              <a:t>© 2023 Bruker</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Datumsplatzhalter 3">
            <a:extLst>
              <a:ext uri="{FF2B5EF4-FFF2-40B4-BE49-F238E27FC236}">
                <a16:creationId xmlns:a16="http://schemas.microsoft.com/office/drawing/2014/main" id="{EF300AF9-2D5B-443D-ADC2-B36E25FEA0F9}"/>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B88DEDE3-5192-4511-9436-2FAED78F1036}" type="datetime3">
              <a:rPr lang="en-US" smtClean="0"/>
              <a:t>5 June 2023</a:t>
            </a:fld>
            <a:endParaRPr lang="en-US" dirty="0"/>
          </a:p>
        </p:txBody>
      </p:sp>
      <p:sp>
        <p:nvSpPr>
          <p:cNvPr id="18" name="Foliennummernplatzhalter 5">
            <a:extLst>
              <a:ext uri="{FF2B5EF4-FFF2-40B4-BE49-F238E27FC236}">
                <a16:creationId xmlns:a16="http://schemas.microsoft.com/office/drawing/2014/main" id="{60F0E331-1AA0-4313-B25D-2D7207DDD61E}"/>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19" name="Footer Placeholder 4">
            <a:extLst>
              <a:ext uri="{FF2B5EF4-FFF2-40B4-BE49-F238E27FC236}">
                <a16:creationId xmlns:a16="http://schemas.microsoft.com/office/drawing/2014/main" id="{44D1384A-3EAD-46C2-9750-B933EF2176D4}"/>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endParaRPr lang="en-US" dirty="0"/>
          </a:p>
        </p:txBody>
      </p:sp>
      <p:sp>
        <p:nvSpPr>
          <p:cNvPr id="20" name="Datumsplatzhalter 3">
            <a:extLst>
              <a:ext uri="{FF2B5EF4-FFF2-40B4-BE49-F238E27FC236}">
                <a16:creationId xmlns:a16="http://schemas.microsoft.com/office/drawing/2014/main" id="{00205ED7-F0FC-466F-885F-0AB65F75AD7A}"/>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sp>
        <p:nvSpPr>
          <p:cNvPr id="21" name="Datumsplatzhalter 3">
            <a:extLst>
              <a:ext uri="{FF2B5EF4-FFF2-40B4-BE49-F238E27FC236}">
                <a16:creationId xmlns:a16="http://schemas.microsoft.com/office/drawing/2014/main" id="{538E62FB-AA5B-4FC3-A9A1-6E6347DA23F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pic>
        <p:nvPicPr>
          <p:cNvPr id="25" name="Graphic 24">
            <a:extLst>
              <a:ext uri="{FF2B5EF4-FFF2-40B4-BE49-F238E27FC236}">
                <a16:creationId xmlns:a16="http://schemas.microsoft.com/office/drawing/2014/main" id="{45713305-22F6-4A2A-9532-0736D6FE4C0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300824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515939" y="2110121"/>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3DACC045-3FDC-4008-925A-E3984F1E873B}"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3043517"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3043517" y="2633934"/>
            <a:ext cx="863254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t>
            </a:r>
            <a:br>
              <a:rPr lang="en-US"/>
            </a:br>
            <a:r>
              <a:rPr lang="en-US"/>
              <a:t>approx. 140 characters in maximum two lines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21839" y="2718930"/>
            <a:ext cx="355235" cy="438820"/>
          </a:xfrm>
          <a:prstGeom prst="rect">
            <a:avLst/>
          </a:prstGeom>
        </p:spPr>
      </p:pic>
      <p:sp>
        <p:nvSpPr>
          <p:cNvPr id="17" name="Content Placeholder 4">
            <a:extLst>
              <a:ext uri="{FF2B5EF4-FFF2-40B4-BE49-F238E27FC236}">
                <a16:creationId xmlns:a16="http://schemas.microsoft.com/office/drawing/2014/main" id="{3801F0B3-DA41-4A84-ABAB-471E9240B15A}"/>
              </a:ext>
            </a:extLst>
          </p:cNvPr>
          <p:cNvSpPr>
            <a:spLocks noGrp="1"/>
          </p:cNvSpPr>
          <p:nvPr>
            <p:ph sz="quarter" idx="33"/>
          </p:nvPr>
        </p:nvSpPr>
        <p:spPr>
          <a:xfrm>
            <a:off x="7533831" y="3252250"/>
            <a:ext cx="4142232" cy="2948525"/>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5978963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ent no Text Black">
    <p:bg>
      <p:bgPr>
        <a:solidFill>
          <a:srgbClr val="000000"/>
        </a:solidFill>
        <a:effectLst/>
      </p:bgPr>
    </p:bg>
    <p:spTree>
      <p:nvGrpSpPr>
        <p:cNvPr id="1" name=""/>
        <p:cNvGrpSpPr/>
        <p:nvPr/>
      </p:nvGrpSpPr>
      <p:grpSpPr>
        <a:xfrm>
          <a:off x="0" y="0"/>
          <a:ext cx="0" cy="0"/>
          <a:chOff x="0" y="0"/>
          <a:chExt cx="0" cy="0"/>
        </a:xfrm>
      </p:grpSpPr>
      <p:sp>
        <p:nvSpPr>
          <p:cNvPr id="48" name="Textplatzhalter 3">
            <a:extLst>
              <a:ext uri="{FF2B5EF4-FFF2-40B4-BE49-F238E27FC236}">
                <a16:creationId xmlns:a16="http://schemas.microsoft.com/office/drawing/2014/main" id="{B4FD5F9F-E446-4BF5-A57D-6634A5E8E17A}"/>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bg1"/>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dirty="0"/>
              <a:t>Click to edit single line subtitle with a maximum of approx. 100 characters</a:t>
            </a:r>
          </a:p>
        </p:txBody>
      </p:sp>
      <p:sp>
        <p:nvSpPr>
          <p:cNvPr id="12" name="Titelplatzhalter 1">
            <a:extLst>
              <a:ext uri="{FF2B5EF4-FFF2-40B4-BE49-F238E27FC236}">
                <a16:creationId xmlns:a16="http://schemas.microsoft.com/office/drawing/2014/main" id="{B024D9C6-40E1-456A-B101-0BF21E6F24CA}"/>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solidFill>
                  <a:schemeClr val="bg1"/>
                </a:solidFill>
              </a:defRPr>
            </a:lvl1pPr>
          </a:lstStyle>
          <a:p>
            <a:pPr lvl="0"/>
            <a:r>
              <a:rPr lang="en-US" noProof="0" dirty="0"/>
              <a:t>Click to edit Master title with a maximum of </a:t>
            </a:r>
            <a:br>
              <a:rPr lang="en-US" noProof="0" dirty="0"/>
            </a:br>
            <a:r>
              <a:rPr lang="en-US" noProof="0" dirty="0"/>
              <a:t>approx. 120 characters in maximum two lines</a:t>
            </a:r>
          </a:p>
        </p:txBody>
      </p:sp>
      <p:cxnSp>
        <p:nvCxnSpPr>
          <p:cNvPr id="15" name="Gerade Verbindung 6">
            <a:extLst>
              <a:ext uri="{FF2B5EF4-FFF2-40B4-BE49-F238E27FC236}">
                <a16:creationId xmlns:a16="http://schemas.microsoft.com/office/drawing/2014/main" id="{DA453981-87FB-421E-9703-AE01D8F2DD69}"/>
              </a:ext>
            </a:extLst>
          </p:cNvPr>
          <p:cNvCxnSpPr>
            <a:cxnSpLocks/>
          </p:cNvCxnSpPr>
          <p:nvPr userDrawn="1"/>
        </p:nvCxnSpPr>
        <p:spPr>
          <a:xfrm flipH="1">
            <a:off x="515938" y="1304925"/>
            <a:ext cx="7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feld 28">
            <a:extLst>
              <a:ext uri="{FF2B5EF4-FFF2-40B4-BE49-F238E27FC236}">
                <a16:creationId xmlns:a16="http://schemas.microsoft.com/office/drawing/2014/main" id="{834492C6-F069-4259-87EE-EA2A907EBB4A}"/>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dirty="0">
                <a:solidFill>
                  <a:schemeClr val="bg1"/>
                </a:solidFill>
                <a:latin typeface="+mj-lt"/>
                <a:ea typeface="Roboto" panose="02000000000000000000" pitchFamily="2" charset="0"/>
              </a:rPr>
              <a:t>© 2023 Bruker</a:t>
            </a:r>
          </a:p>
        </p:txBody>
      </p:sp>
      <p:sp>
        <p:nvSpPr>
          <p:cNvPr id="26" name="Datumsplatzhalter 3">
            <a:extLst>
              <a:ext uri="{FF2B5EF4-FFF2-40B4-BE49-F238E27FC236}">
                <a16:creationId xmlns:a16="http://schemas.microsoft.com/office/drawing/2014/main" id="{B9D2F716-1041-44B5-B871-030499A15336}"/>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bg1"/>
                </a:solidFill>
                <a:latin typeface="+mj-lt"/>
                <a:ea typeface="Roboto" panose="02000000000000000000" pitchFamily="2" charset="0"/>
              </a:defRPr>
            </a:lvl1pPr>
          </a:lstStyle>
          <a:p>
            <a:fld id="{8A45382D-5EC9-4BB4-AAA8-1B2AEA6DE74D}" type="datetime3">
              <a:rPr lang="en-US" smtClean="0"/>
              <a:t>5 June 2023</a:t>
            </a:fld>
            <a:endParaRPr lang="en-US" dirty="0"/>
          </a:p>
        </p:txBody>
      </p:sp>
      <p:sp>
        <p:nvSpPr>
          <p:cNvPr id="27" name="Foliennummernplatzhalter 5">
            <a:extLst>
              <a:ext uri="{FF2B5EF4-FFF2-40B4-BE49-F238E27FC236}">
                <a16:creationId xmlns:a16="http://schemas.microsoft.com/office/drawing/2014/main" id="{CE202962-AEB9-442D-85E6-98ACE0269DC9}"/>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bg1"/>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28" name="Footer Placeholder 4">
            <a:extLst>
              <a:ext uri="{FF2B5EF4-FFF2-40B4-BE49-F238E27FC236}">
                <a16:creationId xmlns:a16="http://schemas.microsoft.com/office/drawing/2014/main" id="{5C33D529-3C0A-408F-9A72-4186EA584C2B}"/>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bg1"/>
                </a:solidFill>
                <a:latin typeface="+mj-lt"/>
              </a:defRPr>
            </a:lvl1pPr>
          </a:lstStyle>
          <a:p>
            <a:r>
              <a:rPr lang="en-US"/>
              <a:t>Innovation with Integrity</a:t>
            </a:r>
            <a:endParaRPr lang="en-US" dirty="0"/>
          </a:p>
        </p:txBody>
      </p:sp>
      <p:sp>
        <p:nvSpPr>
          <p:cNvPr id="29" name="Datumsplatzhalter 3">
            <a:extLst>
              <a:ext uri="{FF2B5EF4-FFF2-40B4-BE49-F238E27FC236}">
                <a16:creationId xmlns:a16="http://schemas.microsoft.com/office/drawing/2014/main" id="{7811D833-6C06-457B-AD0E-717893327AC2}"/>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sp>
        <p:nvSpPr>
          <p:cNvPr id="30" name="Datumsplatzhalter 3">
            <a:extLst>
              <a:ext uri="{FF2B5EF4-FFF2-40B4-BE49-F238E27FC236}">
                <a16:creationId xmlns:a16="http://schemas.microsoft.com/office/drawing/2014/main" id="{FB60A36F-5DF9-460D-BF03-AEE3F645519E}"/>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solidFill>
                  <a:schemeClr val="bg1"/>
                </a:solidFill>
                <a:latin typeface="+mj-lt"/>
              </a:rPr>
              <a:t>|</a:t>
            </a:r>
          </a:p>
        </p:txBody>
      </p:sp>
      <p:pic>
        <p:nvPicPr>
          <p:cNvPr id="31" name="Graphic 30">
            <a:extLst>
              <a:ext uri="{FF2B5EF4-FFF2-40B4-BE49-F238E27FC236}">
                <a16:creationId xmlns:a16="http://schemas.microsoft.com/office/drawing/2014/main" id="{A4329016-1FE1-41E3-82F9-18C1ED598C2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282069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Goodbye 01">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 Verbindung 11">
            <a:extLst>
              <a:ext uri="{FF2B5EF4-FFF2-40B4-BE49-F238E27FC236}">
                <a16:creationId xmlns:a16="http://schemas.microsoft.com/office/drawing/2014/main" id="{0CD2360C-18FB-4D90-9299-12A728A5ED7B}"/>
              </a:ext>
            </a:extLst>
          </p:cNvPr>
          <p:cNvCxnSpPr>
            <a:cxnSpLocks/>
          </p:cNvCxnSpPr>
          <p:nvPr userDrawn="1"/>
        </p:nvCxnSpPr>
        <p:spPr>
          <a:xfrm flipH="1">
            <a:off x="515938" y="5267694"/>
            <a:ext cx="720000" cy="0"/>
          </a:xfrm>
          <a:prstGeom prst="line">
            <a:avLst/>
          </a:prstGeom>
          <a:ln w="19050">
            <a:solidFill>
              <a:srgbClr val="FF9300"/>
            </a:solidFill>
          </a:ln>
        </p:spPr>
        <p:style>
          <a:lnRef idx="1">
            <a:schemeClr val="accent1"/>
          </a:lnRef>
          <a:fillRef idx="0">
            <a:schemeClr val="accent1"/>
          </a:fillRef>
          <a:effectRef idx="0">
            <a:schemeClr val="accent1"/>
          </a:effectRef>
          <a:fontRef idx="minor">
            <a:schemeClr val="tx1"/>
          </a:fontRef>
        </p:style>
      </p:cxnSp>
      <p:sp>
        <p:nvSpPr>
          <p:cNvPr id="13" name="Titelplatzhalter 1">
            <a:extLst>
              <a:ext uri="{FF2B5EF4-FFF2-40B4-BE49-F238E27FC236}">
                <a16:creationId xmlns:a16="http://schemas.microsoft.com/office/drawing/2014/main" id="{CC5338A9-1A14-4795-BBAF-14C3AD190D15}"/>
              </a:ext>
            </a:extLst>
          </p:cNvPr>
          <p:cNvSpPr txBox="1">
            <a:spLocks/>
          </p:cNvSpPr>
          <p:nvPr userDrawn="1"/>
        </p:nvSpPr>
        <p:spPr>
          <a:xfrm>
            <a:off x="515937" y="4464082"/>
            <a:ext cx="9420226" cy="584775"/>
          </a:xfrm>
          <a:prstGeom prst="rect">
            <a:avLst/>
          </a:prstGeom>
        </p:spPr>
        <p:txBody>
          <a:bodyPr vert="horz" wrap="square" lIns="0" tIns="0" rIns="180000" bIns="0" rtlCol="0" anchor="b" anchorCtr="0">
            <a:spAutoFit/>
          </a:bodyPr>
          <a:lstStyle>
            <a:lvl1pPr algn="l" defTabSz="914400" rtl="0" eaLnBrk="1" latinLnBrk="0" hangingPunct="1">
              <a:lnSpc>
                <a:spcPct val="100000"/>
              </a:lnSpc>
              <a:spcBef>
                <a:spcPct val="0"/>
              </a:spcBef>
              <a:buNone/>
              <a:defRPr lang="de-DE" sz="3800" b="1" kern="1200">
                <a:solidFill>
                  <a:schemeClr val="bg1"/>
                </a:solidFill>
                <a:latin typeface="+mj-lt"/>
                <a:ea typeface="Roboto" panose="02000000000000000000" pitchFamily="2" charset="0"/>
                <a:cs typeface="+mj-cs"/>
              </a:defRPr>
            </a:lvl1pPr>
          </a:lstStyle>
          <a:p>
            <a:r>
              <a:rPr lang="en-US" dirty="0"/>
              <a:t>Thank you!</a:t>
            </a:r>
          </a:p>
        </p:txBody>
      </p:sp>
      <p:sp>
        <p:nvSpPr>
          <p:cNvPr id="6" name="Content Placeholder 4">
            <a:extLst>
              <a:ext uri="{FF2B5EF4-FFF2-40B4-BE49-F238E27FC236}">
                <a16:creationId xmlns:a16="http://schemas.microsoft.com/office/drawing/2014/main" id="{6E6F5425-A90A-454E-99B2-EFA9868ED2B5}"/>
              </a:ext>
            </a:extLst>
          </p:cNvPr>
          <p:cNvSpPr>
            <a:spLocks noGrp="1"/>
          </p:cNvSpPr>
          <p:nvPr>
            <p:ph sz="quarter" idx="26" hasCustomPrompt="1"/>
          </p:nvPr>
        </p:nvSpPr>
        <p:spPr>
          <a:xfrm>
            <a:off x="515939" y="5347252"/>
            <a:ext cx="5400674" cy="854063"/>
          </a:xfrm>
        </p:spPr>
        <p:txBody>
          <a:bodyPr anchor="b"/>
          <a:lstStyle>
            <a:lvl1pPr marL="0" indent="0">
              <a:spcAft>
                <a:spcPts val="0"/>
              </a:spcAft>
              <a:buClr>
                <a:schemeClr val="bg1"/>
              </a:buClr>
              <a:buNone/>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Speakers</a:t>
            </a:r>
          </a:p>
          <a:p>
            <a:pPr lvl="0"/>
            <a:r>
              <a:rPr lang="en-US" dirty="0"/>
              <a:t>and Date</a:t>
            </a:r>
          </a:p>
        </p:txBody>
      </p:sp>
      <p:pic>
        <p:nvPicPr>
          <p:cNvPr id="8" name="Graphic 7">
            <a:extLst>
              <a:ext uri="{FF2B5EF4-FFF2-40B4-BE49-F238E27FC236}">
                <a16:creationId xmlns:a16="http://schemas.microsoft.com/office/drawing/2014/main" id="{F8C573B5-C3D5-43F5-BB35-3B6F19F032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33407" y="301339"/>
            <a:ext cx="941923" cy="502920"/>
          </a:xfrm>
          <a:prstGeom prst="rect">
            <a:avLst/>
          </a:prstGeom>
        </p:spPr>
      </p:pic>
    </p:spTree>
    <p:extLst>
      <p:ext uri="{BB962C8B-B14F-4D97-AF65-F5344CB8AC3E}">
        <p14:creationId xmlns:p14="http://schemas.microsoft.com/office/powerpoint/2010/main" val="749144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Goodbye 02">
    <p:bg>
      <p:bgPr>
        <a:gradFill>
          <a:gsLst>
            <a:gs pos="0">
              <a:srgbClr val="0062A4"/>
            </a:gs>
            <a:gs pos="85000">
              <a:schemeClr val="tx2"/>
            </a:gs>
          </a:gsLst>
          <a:lin ang="0" scaled="0"/>
        </a:gradFill>
        <a:effectLst/>
      </p:bgPr>
    </p:bg>
    <p:spTree>
      <p:nvGrpSpPr>
        <p:cNvPr id="1" name=""/>
        <p:cNvGrpSpPr/>
        <p:nvPr/>
      </p:nvGrpSpPr>
      <p:grpSpPr>
        <a:xfrm>
          <a:off x="0" y="0"/>
          <a:ext cx="0" cy="0"/>
          <a:chOff x="0" y="0"/>
          <a:chExt cx="0" cy="0"/>
        </a:xfrm>
      </p:grpSpPr>
      <p:sp>
        <p:nvSpPr>
          <p:cNvPr id="10"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phic 4">
            <a:extLst>
              <a:ext uri="{FF2B5EF4-FFF2-40B4-BE49-F238E27FC236}">
                <a16:creationId xmlns:a16="http://schemas.microsoft.com/office/drawing/2014/main" id="{0F1C48DE-801B-4C5D-B178-9BA6268208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51338" y="2115861"/>
            <a:ext cx="3482975" cy="1859661"/>
          </a:xfrm>
          <a:prstGeom prst="rect">
            <a:avLst/>
          </a:prstGeom>
        </p:spPr>
      </p:pic>
      <p:pic>
        <p:nvPicPr>
          <p:cNvPr id="4" name="Picture 3" descr="Text&#10;&#10;Description automatically generated">
            <a:extLst>
              <a:ext uri="{FF2B5EF4-FFF2-40B4-BE49-F238E27FC236}">
                <a16:creationId xmlns:a16="http://schemas.microsoft.com/office/drawing/2014/main" id="{B3439615-19F1-4EAD-9ECC-EAAB19486A6A}"/>
              </a:ext>
            </a:extLst>
          </p:cNvPr>
          <p:cNvPicPr>
            <a:picLocks noChangeAspect="1"/>
          </p:cNvPicPr>
          <p:nvPr userDrawn="1"/>
        </p:nvPicPr>
        <p:blipFill>
          <a:blip r:embed="rId4"/>
          <a:stretch>
            <a:fillRect/>
          </a:stretch>
        </p:blipFill>
        <p:spPr>
          <a:xfrm>
            <a:off x="4763678" y="4260385"/>
            <a:ext cx="2664644" cy="409944"/>
          </a:xfrm>
          <a:prstGeom prst="rect">
            <a:avLst/>
          </a:prstGeom>
        </p:spPr>
      </p:pic>
    </p:spTree>
    <p:extLst>
      <p:ext uri="{BB962C8B-B14F-4D97-AF65-F5344CB8AC3E}">
        <p14:creationId xmlns:p14="http://schemas.microsoft.com/office/powerpoint/2010/main" val="2946676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peakers Footer">
    <p:spTree>
      <p:nvGrpSpPr>
        <p:cNvPr id="1" name=""/>
        <p:cNvGrpSpPr/>
        <p:nvPr/>
      </p:nvGrpSpPr>
      <p:grpSpPr>
        <a:xfrm>
          <a:off x="0" y="0"/>
          <a:ext cx="0" cy="0"/>
          <a:chOff x="0" y="0"/>
          <a:chExt cx="0" cy="0"/>
        </a:xfrm>
      </p:grpSpPr>
      <p:sp>
        <p:nvSpPr>
          <p:cNvPr id="19" name="Trapez 1">
            <a:extLst>
              <a:ext uri="{FF2B5EF4-FFF2-40B4-BE49-F238E27FC236}">
                <a16:creationId xmlns:a16="http://schemas.microsoft.com/office/drawing/2014/main" id="{E26247D5-7FB8-3249-9F5E-7D09FAEF23E9}"/>
              </a:ext>
            </a:extLst>
          </p:cNvPr>
          <p:cNvSpPr/>
          <p:nvPr userDrawn="1"/>
        </p:nvSpPr>
        <p:spPr>
          <a:xfrm>
            <a:off x="0" y="6382800"/>
            <a:ext cx="12192000" cy="478813"/>
          </a:xfrm>
          <a:custGeom>
            <a:avLst/>
            <a:gdLst>
              <a:gd name="connsiteX0" fmla="*/ 0 w 12192000"/>
              <a:gd name="connsiteY0" fmla="*/ 512762 h 512762"/>
              <a:gd name="connsiteX1" fmla="*/ 128191 w 12192000"/>
              <a:gd name="connsiteY1" fmla="*/ 0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2000"/>
              <a:gd name="connsiteY0" fmla="*/ 512762 h 512762"/>
              <a:gd name="connsiteX1" fmla="*/ 3201 w 12192000"/>
              <a:gd name="connsiteY1" fmla="*/ 256559 h 512762"/>
              <a:gd name="connsiteX2" fmla="*/ 12063810 w 12192000"/>
              <a:gd name="connsiteY2" fmla="*/ 0 h 512762"/>
              <a:gd name="connsiteX3" fmla="*/ 12192000 w 12192000"/>
              <a:gd name="connsiteY3" fmla="*/ 512762 h 512762"/>
              <a:gd name="connsiteX4" fmla="*/ 0 w 12192000"/>
              <a:gd name="connsiteY4" fmla="*/ 512762 h 512762"/>
              <a:gd name="connsiteX0" fmla="*/ 0 w 12195378"/>
              <a:gd name="connsiteY0" fmla="*/ 512762 h 512762"/>
              <a:gd name="connsiteX1" fmla="*/ 3201 w 12195378"/>
              <a:gd name="connsiteY1" fmla="*/ 256559 h 512762"/>
              <a:gd name="connsiteX2" fmla="*/ 12195378 w 12195378"/>
              <a:gd name="connsiteY2" fmla="*/ 0 h 512762"/>
              <a:gd name="connsiteX3" fmla="*/ 12192000 w 12195378"/>
              <a:gd name="connsiteY3" fmla="*/ 512762 h 512762"/>
              <a:gd name="connsiteX4" fmla="*/ 0 w 12195378"/>
              <a:gd name="connsiteY4" fmla="*/ 512762 h 512762"/>
              <a:gd name="connsiteX0" fmla="*/ 0 w 12208020"/>
              <a:gd name="connsiteY0" fmla="*/ 479051 h 479051"/>
              <a:gd name="connsiteX1" fmla="*/ 3201 w 12208020"/>
              <a:gd name="connsiteY1" fmla="*/ 222848 h 479051"/>
              <a:gd name="connsiteX2" fmla="*/ 12208020 w 12208020"/>
              <a:gd name="connsiteY2" fmla="*/ 0 h 479051"/>
              <a:gd name="connsiteX3" fmla="*/ 12192000 w 12208020"/>
              <a:gd name="connsiteY3" fmla="*/ 479051 h 479051"/>
              <a:gd name="connsiteX4" fmla="*/ 0 w 12208020"/>
              <a:gd name="connsiteY4" fmla="*/ 479051 h 479051"/>
              <a:gd name="connsiteX0" fmla="*/ 0 w 12195378"/>
              <a:gd name="connsiteY0" fmla="*/ 491692 h 491692"/>
              <a:gd name="connsiteX1" fmla="*/ 3201 w 12195378"/>
              <a:gd name="connsiteY1" fmla="*/ 235489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7415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0 w 12195378"/>
              <a:gd name="connsiteY0" fmla="*/ 491692 h 491692"/>
              <a:gd name="connsiteX1" fmla="*/ 3201 w 12195378"/>
              <a:gd name="connsiteY1" fmla="*/ 205993 h 491692"/>
              <a:gd name="connsiteX2" fmla="*/ 12195378 w 12195378"/>
              <a:gd name="connsiteY2" fmla="*/ 0 h 491692"/>
              <a:gd name="connsiteX3" fmla="*/ 12192000 w 12195378"/>
              <a:gd name="connsiteY3" fmla="*/ 491692 h 491692"/>
              <a:gd name="connsiteX4" fmla="*/ 0 w 12195378"/>
              <a:gd name="connsiteY4" fmla="*/ 491692 h 491692"/>
              <a:gd name="connsiteX0" fmla="*/ 5227 w 12192177"/>
              <a:gd name="connsiteY0" fmla="*/ 491692 h 491692"/>
              <a:gd name="connsiteX1" fmla="*/ 0 w 12192177"/>
              <a:gd name="connsiteY1" fmla="*/ 205993 h 491692"/>
              <a:gd name="connsiteX2" fmla="*/ 12192177 w 12192177"/>
              <a:gd name="connsiteY2" fmla="*/ 0 h 491692"/>
              <a:gd name="connsiteX3" fmla="*/ 12188799 w 12192177"/>
              <a:gd name="connsiteY3" fmla="*/ 491692 h 491692"/>
              <a:gd name="connsiteX4" fmla="*/ 5227 w 12192177"/>
              <a:gd name="connsiteY4" fmla="*/ 491692 h 491692"/>
              <a:gd name="connsiteX0" fmla="*/ 5227 w 12192177"/>
              <a:gd name="connsiteY0" fmla="*/ 491692 h 494911"/>
              <a:gd name="connsiteX1" fmla="*/ 0 w 12192177"/>
              <a:gd name="connsiteY1" fmla="*/ 205993 h 494911"/>
              <a:gd name="connsiteX2" fmla="*/ 12192177 w 12192177"/>
              <a:gd name="connsiteY2" fmla="*/ 0 h 494911"/>
              <a:gd name="connsiteX3" fmla="*/ 12192019 w 12192177"/>
              <a:gd name="connsiteY3" fmla="*/ 494911 h 494911"/>
              <a:gd name="connsiteX4" fmla="*/ 5227 w 12192177"/>
              <a:gd name="connsiteY4" fmla="*/ 491692 h 494911"/>
              <a:gd name="connsiteX0" fmla="*/ 5227 w 12192177"/>
              <a:gd name="connsiteY0" fmla="*/ 475594 h 478813"/>
              <a:gd name="connsiteX1" fmla="*/ 0 w 12192177"/>
              <a:gd name="connsiteY1" fmla="*/ 189895 h 478813"/>
              <a:gd name="connsiteX2" fmla="*/ 12192177 w 12192177"/>
              <a:gd name="connsiteY2" fmla="*/ 0 h 478813"/>
              <a:gd name="connsiteX3" fmla="*/ 12192019 w 12192177"/>
              <a:gd name="connsiteY3" fmla="*/ 478813 h 478813"/>
              <a:gd name="connsiteX4" fmla="*/ 5227 w 12192177"/>
              <a:gd name="connsiteY4" fmla="*/ 475594 h 478813"/>
              <a:gd name="connsiteX0" fmla="*/ 22287 w 12209237"/>
              <a:gd name="connsiteY0" fmla="*/ 475594 h 478813"/>
              <a:gd name="connsiteX1" fmla="*/ 0 w 12209237"/>
              <a:gd name="connsiteY1" fmla="*/ 220603 h 478813"/>
              <a:gd name="connsiteX2" fmla="*/ 12209237 w 12209237"/>
              <a:gd name="connsiteY2" fmla="*/ 0 h 478813"/>
              <a:gd name="connsiteX3" fmla="*/ 12209079 w 12209237"/>
              <a:gd name="connsiteY3" fmla="*/ 478813 h 478813"/>
              <a:gd name="connsiteX4" fmla="*/ 22287 w 12209237"/>
              <a:gd name="connsiteY4" fmla="*/ 475594 h 478813"/>
              <a:gd name="connsiteX0" fmla="*/ 1815 w 12188765"/>
              <a:gd name="connsiteY0" fmla="*/ 475594 h 478813"/>
              <a:gd name="connsiteX1" fmla="*/ 0 w 12188765"/>
              <a:gd name="connsiteY1" fmla="*/ 183072 h 478813"/>
              <a:gd name="connsiteX2" fmla="*/ 12188765 w 12188765"/>
              <a:gd name="connsiteY2" fmla="*/ 0 h 478813"/>
              <a:gd name="connsiteX3" fmla="*/ 12188607 w 12188765"/>
              <a:gd name="connsiteY3" fmla="*/ 478813 h 478813"/>
              <a:gd name="connsiteX4" fmla="*/ 1815 w 12188765"/>
              <a:gd name="connsiteY4" fmla="*/ 475594 h 478813"/>
              <a:gd name="connsiteX0" fmla="*/ 369 w 12190731"/>
              <a:gd name="connsiteY0" fmla="*/ 479006 h 479006"/>
              <a:gd name="connsiteX1" fmla="*/ 1966 w 12190731"/>
              <a:gd name="connsiteY1" fmla="*/ 183072 h 479006"/>
              <a:gd name="connsiteX2" fmla="*/ 12190731 w 12190731"/>
              <a:gd name="connsiteY2" fmla="*/ 0 h 479006"/>
              <a:gd name="connsiteX3" fmla="*/ 12190573 w 12190731"/>
              <a:gd name="connsiteY3" fmla="*/ 478813 h 479006"/>
              <a:gd name="connsiteX4" fmla="*/ 369 w 12190731"/>
              <a:gd name="connsiteY4" fmla="*/ 479006 h 479006"/>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59818 w 12188765"/>
              <a:gd name="connsiteY0" fmla="*/ 438063 h 478813"/>
              <a:gd name="connsiteX1" fmla="*/ 0 w 12188765"/>
              <a:gd name="connsiteY1" fmla="*/ 183072 h 478813"/>
              <a:gd name="connsiteX2" fmla="*/ 12188765 w 12188765"/>
              <a:gd name="connsiteY2" fmla="*/ 0 h 478813"/>
              <a:gd name="connsiteX3" fmla="*/ 12188607 w 12188765"/>
              <a:gd name="connsiteY3" fmla="*/ 478813 h 478813"/>
              <a:gd name="connsiteX4" fmla="*/ 59818 w 12188765"/>
              <a:gd name="connsiteY4" fmla="*/ 438063 h 478813"/>
              <a:gd name="connsiteX0" fmla="*/ 0 w 12190362"/>
              <a:gd name="connsiteY0" fmla="*/ 475594 h 478813"/>
              <a:gd name="connsiteX1" fmla="*/ 1597 w 12190362"/>
              <a:gd name="connsiteY1" fmla="*/ 183072 h 478813"/>
              <a:gd name="connsiteX2" fmla="*/ 12190362 w 12190362"/>
              <a:gd name="connsiteY2" fmla="*/ 0 h 478813"/>
              <a:gd name="connsiteX3" fmla="*/ 12190204 w 12190362"/>
              <a:gd name="connsiteY3" fmla="*/ 478813 h 478813"/>
              <a:gd name="connsiteX4" fmla="*/ 0 w 12190362"/>
              <a:gd name="connsiteY4" fmla="*/ 475594 h 47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362" h="478813">
                <a:moveTo>
                  <a:pt x="0" y="475594"/>
                </a:moveTo>
                <a:cubicBezTo>
                  <a:pt x="1670" y="482720"/>
                  <a:pt x="3339" y="278305"/>
                  <a:pt x="1597" y="183072"/>
                </a:cubicBezTo>
                <a:lnTo>
                  <a:pt x="12190362" y="0"/>
                </a:lnTo>
                <a:cubicBezTo>
                  <a:pt x="12190309" y="164970"/>
                  <a:pt x="12190257" y="313843"/>
                  <a:pt x="12190204" y="478813"/>
                </a:cubicBezTo>
                <a:lnTo>
                  <a:pt x="0" y="47559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28">
            <a:extLst>
              <a:ext uri="{FF2B5EF4-FFF2-40B4-BE49-F238E27FC236}">
                <a16:creationId xmlns:a16="http://schemas.microsoft.com/office/drawing/2014/main" id="{14B60836-9087-4AD6-9086-550A4A54CF90}"/>
              </a:ext>
            </a:extLst>
          </p:cNvPr>
          <p:cNvSpPr txBox="1"/>
          <p:nvPr userDrawn="1"/>
        </p:nvSpPr>
        <p:spPr>
          <a:xfrm>
            <a:off x="515939" y="6611938"/>
            <a:ext cx="3484562" cy="128016"/>
          </a:xfrm>
          <a:prstGeom prst="rect">
            <a:avLst/>
          </a:prstGeom>
          <a:noFill/>
        </p:spPr>
        <p:txBody>
          <a:bodyPr wrap="square" lIns="0" tIns="0" rIns="0" bIns="0" rtlCol="0">
            <a:noAutofit/>
          </a:bodyPr>
          <a:lstStyle/>
          <a:p>
            <a:r>
              <a:rPr lang="en-US" sz="800" noProof="0">
                <a:solidFill>
                  <a:schemeClr val="accent3"/>
                </a:solidFill>
                <a:latin typeface="+mj-lt"/>
                <a:ea typeface="Roboto" panose="02000000000000000000" pitchFamily="2" charset="0"/>
              </a:rPr>
              <a:t>© 2022 Bruker</a:t>
            </a:r>
          </a:p>
        </p:txBody>
      </p:sp>
      <p:sp>
        <p:nvSpPr>
          <p:cNvPr id="18" name="Textplatzhalter 3">
            <a:extLst>
              <a:ext uri="{FF2B5EF4-FFF2-40B4-BE49-F238E27FC236}">
                <a16:creationId xmlns:a16="http://schemas.microsoft.com/office/drawing/2014/main" id="{CD0720ED-B30A-489C-868F-1E3770C64D22}"/>
              </a:ext>
            </a:extLst>
          </p:cNvPr>
          <p:cNvSpPr>
            <a:spLocks noGrp="1"/>
          </p:cNvSpPr>
          <p:nvPr>
            <p:ph type="body" sz="quarter" idx="20" hasCustomPrompt="1"/>
          </p:nvPr>
        </p:nvSpPr>
        <p:spPr>
          <a:xfrm>
            <a:off x="515939" y="296863"/>
            <a:ext cx="9420224" cy="134652"/>
          </a:xfrm>
          <a:noFill/>
        </p:spPr>
        <p:txBody>
          <a:bodyPr wrap="square" lIns="0" tIns="0" rIns="0" bIns="0">
            <a:spAutoFit/>
          </a:bodyPr>
          <a:lstStyle>
            <a:lvl1pPr marL="0" indent="0" fontAlgn="t">
              <a:lnSpc>
                <a:spcPts val="1000"/>
              </a:lnSpc>
              <a:spcAft>
                <a:spcPts val="0"/>
              </a:spcAft>
              <a:buNone/>
              <a:defRPr sz="1000" b="1" i="0" cap="all" spc="100" baseline="0">
                <a:solidFill>
                  <a:schemeClr val="accent2"/>
                </a:solidFill>
                <a:latin typeface="+mj-lt"/>
                <a:ea typeface="Roboto" panose="02000000000000000000" pitchFamily="2" charset="0"/>
              </a:defRPr>
            </a:lvl1pPr>
            <a:lvl2pPr marL="180975" indent="0" fontAlgn="t">
              <a:lnSpc>
                <a:spcPts val="1740"/>
              </a:lnSpc>
              <a:spcAft>
                <a:spcPts val="0"/>
              </a:spcAft>
              <a:buNone/>
              <a:defRPr cap="all" spc="-20" baseline="0">
                <a:solidFill>
                  <a:schemeClr val="bg1"/>
                </a:solidFill>
                <a:latin typeface="+mj-lt"/>
              </a:defRPr>
            </a:lvl2pPr>
            <a:lvl3pPr marL="361950" indent="0" fontAlgn="t">
              <a:lnSpc>
                <a:spcPts val="1740"/>
              </a:lnSpc>
              <a:spcAft>
                <a:spcPts val="0"/>
              </a:spcAft>
              <a:buNone/>
              <a:defRPr cap="all" spc="-20" baseline="0">
                <a:solidFill>
                  <a:schemeClr val="bg1"/>
                </a:solidFill>
                <a:latin typeface="+mj-lt"/>
              </a:defRPr>
            </a:lvl3pPr>
            <a:lvl4pPr marL="542925" indent="0" fontAlgn="t">
              <a:lnSpc>
                <a:spcPts val="1740"/>
              </a:lnSpc>
              <a:spcAft>
                <a:spcPts val="0"/>
              </a:spcAft>
              <a:buNone/>
              <a:defRPr cap="all" spc="-20" baseline="0">
                <a:solidFill>
                  <a:schemeClr val="bg1"/>
                </a:solidFill>
                <a:latin typeface="+mj-lt"/>
              </a:defRPr>
            </a:lvl4pPr>
            <a:lvl5pPr marL="714375" indent="0" fontAlgn="t">
              <a:lnSpc>
                <a:spcPts val="1740"/>
              </a:lnSpc>
              <a:spcAft>
                <a:spcPts val="0"/>
              </a:spcAft>
              <a:buNone/>
              <a:defRPr cap="all" spc="-20" baseline="0">
                <a:solidFill>
                  <a:schemeClr val="bg1"/>
                </a:solidFill>
                <a:latin typeface="+mj-lt"/>
              </a:defRPr>
            </a:lvl5pPr>
          </a:lstStyle>
          <a:p>
            <a:pPr lvl="0"/>
            <a:r>
              <a:rPr lang="en-US" noProof="0"/>
              <a:t>Click to edit single line subtitle with a maximum of approx. 100 characters</a:t>
            </a:r>
          </a:p>
        </p:txBody>
      </p:sp>
      <p:sp>
        <p:nvSpPr>
          <p:cNvPr id="20" name="Titelplatzhalter 1">
            <a:extLst>
              <a:ext uri="{FF2B5EF4-FFF2-40B4-BE49-F238E27FC236}">
                <a16:creationId xmlns:a16="http://schemas.microsoft.com/office/drawing/2014/main" id="{3E75399A-3469-48C5-8D5D-795897533212}"/>
              </a:ext>
            </a:extLst>
          </p:cNvPr>
          <p:cNvSpPr>
            <a:spLocks noGrp="1"/>
          </p:cNvSpPr>
          <p:nvPr>
            <p:ph type="title" hasCustomPrompt="1"/>
          </p:nvPr>
        </p:nvSpPr>
        <p:spPr>
          <a:xfrm>
            <a:off x="515938" y="505635"/>
            <a:ext cx="9420225" cy="664797"/>
          </a:xfrm>
          <a:prstGeom prst="rect">
            <a:avLst/>
          </a:prstGeom>
        </p:spPr>
        <p:txBody>
          <a:bodyPr vert="horz" wrap="square" lIns="0" tIns="0" rIns="180000" bIns="0" rtlCol="0" anchor="b" anchorCtr="0">
            <a:spAutoFit/>
          </a:bodyPr>
          <a:lstStyle>
            <a:lvl1pPr>
              <a:defRPr/>
            </a:lvl1pPr>
          </a:lstStyle>
          <a:p>
            <a:pPr lvl="0"/>
            <a:r>
              <a:rPr lang="en-US" noProof="0"/>
              <a:t>Click to edit Speaker title with a maximum of </a:t>
            </a:r>
            <a:br>
              <a:rPr lang="en-US" noProof="0"/>
            </a:br>
            <a:r>
              <a:rPr lang="en-US" noProof="0"/>
              <a:t>approx. 120 characters in maximum two lines</a:t>
            </a:r>
          </a:p>
        </p:txBody>
      </p:sp>
      <p:sp>
        <p:nvSpPr>
          <p:cNvPr id="5" name="Picture Placeholder 4">
            <a:extLst>
              <a:ext uri="{FF2B5EF4-FFF2-40B4-BE49-F238E27FC236}">
                <a16:creationId xmlns:a16="http://schemas.microsoft.com/office/drawing/2014/main" id="{6E5C0D93-75D2-470E-BEAC-980E29256F9E}"/>
              </a:ext>
            </a:extLst>
          </p:cNvPr>
          <p:cNvSpPr>
            <a:spLocks noGrp="1"/>
          </p:cNvSpPr>
          <p:nvPr>
            <p:ph type="pic" sz="quarter" idx="27" hasCustomPrompt="1"/>
          </p:nvPr>
        </p:nvSpPr>
        <p:spPr>
          <a:xfrm>
            <a:off x="1037617" y="1592263"/>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32" name="Datumsplatzhalter 3">
            <a:extLst>
              <a:ext uri="{FF2B5EF4-FFF2-40B4-BE49-F238E27FC236}">
                <a16:creationId xmlns:a16="http://schemas.microsoft.com/office/drawing/2014/main" id="{00795C72-6037-4414-A9AA-8EABFD5EE9A2}"/>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F6C3A3CD-543C-45FF-94A6-621FE66A2FDB}" type="datetime3">
              <a:rPr lang="en-US" smtClean="0"/>
              <a:t>5 June 2023</a:t>
            </a:fld>
            <a:endParaRPr lang="en-US"/>
          </a:p>
        </p:txBody>
      </p:sp>
      <p:sp>
        <p:nvSpPr>
          <p:cNvPr id="33" name="Foliennummernplatzhalter 5">
            <a:extLst>
              <a:ext uri="{FF2B5EF4-FFF2-40B4-BE49-F238E27FC236}">
                <a16:creationId xmlns:a16="http://schemas.microsoft.com/office/drawing/2014/main" id="{26C1FEE9-7E78-4B32-8D5C-41F614B327CA}"/>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34" name="Footer Placeholder 4">
            <a:extLst>
              <a:ext uri="{FF2B5EF4-FFF2-40B4-BE49-F238E27FC236}">
                <a16:creationId xmlns:a16="http://schemas.microsoft.com/office/drawing/2014/main" id="{B0B5D3E9-39DE-48AB-BEB8-46A01F6FC012}"/>
              </a:ext>
            </a:extLst>
          </p:cNvPr>
          <p:cNvSpPr>
            <a:spLocks noGrp="1"/>
          </p:cNvSpPr>
          <p:nvPr>
            <p:ph type="ftr" sz="quarter" idx="3"/>
          </p:nvPr>
        </p:nvSpPr>
        <p:spPr>
          <a:xfrm>
            <a:off x="4351338" y="6611112"/>
            <a:ext cx="5925232"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35" name="Datumsplatzhalter 3">
            <a:extLst>
              <a:ext uri="{FF2B5EF4-FFF2-40B4-BE49-F238E27FC236}">
                <a16:creationId xmlns:a16="http://schemas.microsoft.com/office/drawing/2014/main" id="{59EC7D28-177E-4734-A34E-453116A47B54}"/>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36" name="Datumsplatzhalter 3">
            <a:extLst>
              <a:ext uri="{FF2B5EF4-FFF2-40B4-BE49-F238E27FC236}">
                <a16:creationId xmlns:a16="http://schemas.microsoft.com/office/drawing/2014/main" id="{A17D453C-7BFB-402F-8F5E-D8F923A121AF}"/>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43" name="Content Placeholder 4">
            <a:extLst>
              <a:ext uri="{FF2B5EF4-FFF2-40B4-BE49-F238E27FC236}">
                <a16:creationId xmlns:a16="http://schemas.microsoft.com/office/drawing/2014/main" id="{0C06816A-2C2A-4EE3-B111-9F24E0DBF189}"/>
              </a:ext>
            </a:extLst>
          </p:cNvPr>
          <p:cNvSpPr>
            <a:spLocks noGrp="1"/>
          </p:cNvSpPr>
          <p:nvPr>
            <p:ph sz="quarter" idx="31"/>
          </p:nvPr>
        </p:nvSpPr>
        <p:spPr>
          <a:xfrm>
            <a:off x="1037617" y="4226704"/>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44" name="Content Placeholder 4">
            <a:extLst>
              <a:ext uri="{FF2B5EF4-FFF2-40B4-BE49-F238E27FC236}">
                <a16:creationId xmlns:a16="http://schemas.microsoft.com/office/drawing/2014/main" id="{4EC038A3-ABF3-4A85-898C-78E58B7C8FA0}"/>
              </a:ext>
            </a:extLst>
          </p:cNvPr>
          <p:cNvSpPr>
            <a:spLocks noGrp="1"/>
          </p:cNvSpPr>
          <p:nvPr>
            <p:ph sz="quarter" idx="32" hasCustomPrompt="1"/>
          </p:nvPr>
        </p:nvSpPr>
        <p:spPr>
          <a:xfrm>
            <a:off x="1037617" y="3608388"/>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38" name="Graphic 37">
            <a:extLst>
              <a:ext uri="{FF2B5EF4-FFF2-40B4-BE49-F238E27FC236}">
                <a16:creationId xmlns:a16="http://schemas.microsoft.com/office/drawing/2014/main" id="{6E27D23D-2F60-448E-9C9F-ED028A571E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939" y="3693384"/>
            <a:ext cx="355235" cy="438820"/>
          </a:xfrm>
          <a:prstGeom prst="rect">
            <a:avLst/>
          </a:prstGeom>
        </p:spPr>
      </p:pic>
      <p:sp>
        <p:nvSpPr>
          <p:cNvPr id="16" name="Picture Placeholder 4">
            <a:extLst>
              <a:ext uri="{FF2B5EF4-FFF2-40B4-BE49-F238E27FC236}">
                <a16:creationId xmlns:a16="http://schemas.microsoft.com/office/drawing/2014/main" id="{42A3E1AD-99F5-4236-904C-0B0D0E290F12}"/>
              </a:ext>
            </a:extLst>
          </p:cNvPr>
          <p:cNvSpPr>
            <a:spLocks noGrp="1"/>
          </p:cNvSpPr>
          <p:nvPr>
            <p:ph type="pic" sz="quarter" idx="33" hasCustomPrompt="1"/>
          </p:nvPr>
        </p:nvSpPr>
        <p:spPr>
          <a:xfrm>
            <a:off x="6797067" y="1593176"/>
            <a:ext cx="1655063" cy="1656437"/>
          </a:xfrm>
          <a:prstGeom prst="ellipse">
            <a:avLst/>
          </a:prstGeom>
          <a:solidFill>
            <a:schemeClr val="accent5"/>
          </a:solidFill>
        </p:spPr>
        <p:txBody>
          <a:bodyPr anchor="ctr"/>
          <a:lstStyle>
            <a:lvl1pPr marL="0" indent="0" algn="ctr">
              <a:buNone/>
              <a:defRPr i="1"/>
            </a:lvl1pPr>
          </a:lstStyle>
          <a:p>
            <a:r>
              <a:rPr lang="de-DE"/>
              <a:t>Click </a:t>
            </a:r>
            <a:r>
              <a:rPr lang="de-DE" err="1"/>
              <a:t>icon</a:t>
            </a:r>
            <a:r>
              <a:rPr lang="de-DE"/>
              <a:t> </a:t>
            </a:r>
            <a:r>
              <a:rPr lang="de-DE" err="1"/>
              <a:t>to</a:t>
            </a:r>
            <a:r>
              <a:rPr lang="de-DE"/>
              <a:t> </a:t>
            </a:r>
            <a:r>
              <a:rPr lang="de-DE" err="1"/>
              <a:t>add</a:t>
            </a:r>
            <a:r>
              <a:rPr lang="de-DE"/>
              <a:t> </a:t>
            </a:r>
            <a:r>
              <a:rPr lang="de-DE" err="1"/>
              <a:t>photo</a:t>
            </a:r>
            <a:endParaRPr lang="en-US"/>
          </a:p>
        </p:txBody>
      </p:sp>
      <p:sp>
        <p:nvSpPr>
          <p:cNvPr id="21" name="Content Placeholder 4">
            <a:extLst>
              <a:ext uri="{FF2B5EF4-FFF2-40B4-BE49-F238E27FC236}">
                <a16:creationId xmlns:a16="http://schemas.microsoft.com/office/drawing/2014/main" id="{47FBE273-80AF-4BA7-8B64-A0C36DDCC6F5}"/>
              </a:ext>
            </a:extLst>
          </p:cNvPr>
          <p:cNvSpPr>
            <a:spLocks noGrp="1"/>
          </p:cNvSpPr>
          <p:nvPr>
            <p:ph sz="quarter" idx="34"/>
          </p:nvPr>
        </p:nvSpPr>
        <p:spPr>
          <a:xfrm>
            <a:off x="6797067" y="4227617"/>
            <a:ext cx="4878996" cy="1974071"/>
          </a:xfrm>
        </p:spPr>
        <p:txBody>
          <a:bodyPr tIns="182880" numCol="1" spcCol="356616"/>
          <a:lstStyle/>
          <a:p>
            <a:pPr lvl="0"/>
            <a:r>
              <a:rPr lang="de-DE"/>
              <a:t>Mastertextformat bearbeiten</a:t>
            </a:r>
          </a:p>
          <a:p>
            <a:pPr lvl="1"/>
            <a:r>
              <a:rPr lang="de-DE"/>
              <a:t>Zweite Ebene</a:t>
            </a:r>
          </a:p>
          <a:p>
            <a:pPr lvl="2"/>
            <a:r>
              <a:rPr lang="de-DE"/>
              <a:t>Dritte Ebene</a:t>
            </a:r>
          </a:p>
          <a:p>
            <a:pPr lvl="3"/>
            <a:r>
              <a:rPr lang="de-DE"/>
              <a:t>Vierte Ebene</a:t>
            </a:r>
          </a:p>
        </p:txBody>
      </p:sp>
      <p:sp>
        <p:nvSpPr>
          <p:cNvPr id="22" name="Content Placeholder 4">
            <a:extLst>
              <a:ext uri="{FF2B5EF4-FFF2-40B4-BE49-F238E27FC236}">
                <a16:creationId xmlns:a16="http://schemas.microsoft.com/office/drawing/2014/main" id="{AC010EE5-600C-47CC-B2F6-C413785A833B}"/>
              </a:ext>
            </a:extLst>
          </p:cNvPr>
          <p:cNvSpPr>
            <a:spLocks noGrp="1"/>
          </p:cNvSpPr>
          <p:nvPr>
            <p:ph sz="quarter" idx="35" hasCustomPrompt="1"/>
          </p:nvPr>
        </p:nvSpPr>
        <p:spPr>
          <a:xfrm>
            <a:off x="6797067" y="3609301"/>
            <a:ext cx="4878996" cy="615679"/>
          </a:xfrm>
        </p:spPr>
        <p:txBody>
          <a:bodyPr anchor="b"/>
          <a:lstStyle>
            <a:lvl1pPr marL="0" indent="0">
              <a:lnSpc>
                <a:spcPct val="100000"/>
              </a:lnSpc>
              <a:spcAft>
                <a:spcPts val="0"/>
              </a:spcAft>
              <a:buNone/>
              <a:defRPr sz="2000" b="1">
                <a:latin typeface="+mj-lt"/>
              </a:defRPr>
            </a:lvl1pPr>
          </a:lstStyle>
          <a:p>
            <a:pPr marL="0" marR="0" lvl="0" indent="0" algn="l" defTabSz="914400" rtl="0" eaLnBrk="1" fontAlgn="auto" latinLnBrk="0" hangingPunct="1">
              <a:lnSpc>
                <a:spcPct val="100000"/>
              </a:lnSpc>
              <a:spcBef>
                <a:spcPts val="0"/>
              </a:spcBef>
              <a:spcAft>
                <a:spcPts val="0"/>
              </a:spcAft>
              <a:buClr>
                <a:schemeClr val="accent2"/>
              </a:buClr>
              <a:buSzPct val="135000"/>
              <a:buFont typeface="Roboto Light" panose="02000000000000000000" pitchFamily="2" charset="0"/>
              <a:buNone/>
              <a:tabLst/>
              <a:defRPr/>
            </a:pPr>
            <a:r>
              <a:rPr lang="en-US"/>
              <a:t>Click to edit Speaker subtitle with a maximum of approx. 75 characters</a:t>
            </a:r>
          </a:p>
        </p:txBody>
      </p:sp>
      <p:pic>
        <p:nvPicPr>
          <p:cNvPr id="23" name="Graphic 22">
            <a:extLst>
              <a:ext uri="{FF2B5EF4-FFF2-40B4-BE49-F238E27FC236}">
                <a16:creationId xmlns:a16="http://schemas.microsoft.com/office/drawing/2014/main" id="{E4B47471-19AD-4255-9D13-280630652D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75389" y="3694297"/>
            <a:ext cx="355235" cy="438820"/>
          </a:xfrm>
          <a:prstGeom prst="rect">
            <a:avLst/>
          </a:prstGeom>
        </p:spPr>
      </p:pic>
    </p:spTree>
    <p:extLst>
      <p:ext uri="{BB962C8B-B14F-4D97-AF65-F5344CB8AC3E}">
        <p14:creationId xmlns:p14="http://schemas.microsoft.com/office/powerpoint/2010/main" val="42540444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image" Target="../media/image2.sv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image" Target="../media/image1.png"/><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55AF049-1A04-0B41-8C7F-8ECF3DCCFABC}"/>
              </a:ext>
            </a:extLst>
          </p:cNvPr>
          <p:cNvSpPr>
            <a:spLocks noGrp="1"/>
          </p:cNvSpPr>
          <p:nvPr>
            <p:ph type="title"/>
          </p:nvPr>
        </p:nvSpPr>
        <p:spPr>
          <a:xfrm>
            <a:off x="515937" y="505635"/>
            <a:ext cx="9420225" cy="664797"/>
          </a:xfrm>
          <a:prstGeom prst="rect">
            <a:avLst/>
          </a:prstGeom>
        </p:spPr>
        <p:txBody>
          <a:bodyPr vert="horz" wrap="square" lIns="0" tIns="0" rIns="180000" bIns="0" rtlCol="0" anchor="b" anchorCtr="0">
            <a:spAutoFit/>
          </a:bodyPr>
          <a:lstStyle/>
          <a:p>
            <a:pPr lvl="0"/>
            <a:r>
              <a:rPr lang="de-DE" noProof="0"/>
              <a:t>Mastertitelformat bearbeiten</a:t>
            </a:r>
            <a:endParaRPr lang="en-US" noProof="0"/>
          </a:p>
        </p:txBody>
      </p:sp>
      <p:sp>
        <p:nvSpPr>
          <p:cNvPr id="3" name="Textplatzhalter 2">
            <a:extLst>
              <a:ext uri="{FF2B5EF4-FFF2-40B4-BE49-F238E27FC236}">
                <a16:creationId xmlns:a16="http://schemas.microsoft.com/office/drawing/2014/main" id="{DE34078C-7FBC-B64A-8960-73EC40F65CBA}"/>
              </a:ext>
            </a:extLst>
          </p:cNvPr>
          <p:cNvSpPr>
            <a:spLocks noGrp="1"/>
          </p:cNvSpPr>
          <p:nvPr>
            <p:ph type="body" idx="1"/>
          </p:nvPr>
        </p:nvSpPr>
        <p:spPr>
          <a:xfrm>
            <a:off x="515937" y="1592263"/>
            <a:ext cx="11160125" cy="4608512"/>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A3D3178-EEA7-F14F-B445-AD3445D868FC}"/>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374986E0-780B-4F44-AF32-243FFC761C51}" type="datetime3">
              <a:rPr lang="en-US" smtClean="0"/>
              <a:t>5 June 2023</a:t>
            </a:fld>
            <a:endParaRPr lang="en-US"/>
          </a:p>
        </p:txBody>
      </p:sp>
      <p:sp>
        <p:nvSpPr>
          <p:cNvPr id="6" name="Foliennummernplatzhalter 5">
            <a:extLst>
              <a:ext uri="{FF2B5EF4-FFF2-40B4-BE49-F238E27FC236}">
                <a16:creationId xmlns:a16="http://schemas.microsoft.com/office/drawing/2014/main" id="{AE471455-7B1E-974E-97CF-D882DA2F5E74}"/>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a:p>
        </p:txBody>
      </p:sp>
      <p:sp>
        <p:nvSpPr>
          <p:cNvPr id="5" name="Footer Placeholder 4">
            <a:extLst>
              <a:ext uri="{FF2B5EF4-FFF2-40B4-BE49-F238E27FC236}">
                <a16:creationId xmlns:a16="http://schemas.microsoft.com/office/drawing/2014/main" id="{76683C45-15EC-4BBF-9A77-FB4959B0C62D}"/>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a:t>Innovation with Integrity</a:t>
            </a:r>
          </a:p>
        </p:txBody>
      </p:sp>
      <p:sp>
        <p:nvSpPr>
          <p:cNvPr id="11" name="Datumsplatzhalter 3">
            <a:extLst>
              <a:ext uri="{FF2B5EF4-FFF2-40B4-BE49-F238E27FC236}">
                <a16:creationId xmlns:a16="http://schemas.microsoft.com/office/drawing/2014/main" id="{33422AC0-9F04-4E2E-BF0C-1F2949B8376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sp>
        <p:nvSpPr>
          <p:cNvPr id="25" name="Textfeld 28">
            <a:extLst>
              <a:ext uri="{FF2B5EF4-FFF2-40B4-BE49-F238E27FC236}">
                <a16:creationId xmlns:a16="http://schemas.microsoft.com/office/drawing/2014/main" id="{A148E23E-C311-4D87-84E1-1D714023A921}"/>
              </a:ext>
            </a:extLst>
          </p:cNvPr>
          <p:cNvSpPr txBox="1"/>
          <p:nvPr userDrawn="1"/>
        </p:nvSpPr>
        <p:spPr>
          <a:xfrm>
            <a:off x="515939" y="6611112"/>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cxnSp>
        <p:nvCxnSpPr>
          <p:cNvPr id="29" name="Gerade Verbindung 6">
            <a:extLst>
              <a:ext uri="{FF2B5EF4-FFF2-40B4-BE49-F238E27FC236}">
                <a16:creationId xmlns:a16="http://schemas.microsoft.com/office/drawing/2014/main" id="{E567DDE8-77D0-4CAF-9CE9-9A6C18F6B438}"/>
              </a:ext>
            </a:extLst>
          </p:cNvPr>
          <p:cNvCxnSpPr>
            <a:cxnSpLocks/>
          </p:cNvCxnSpPr>
          <p:nvPr userDrawn="1"/>
        </p:nvCxnSpPr>
        <p:spPr>
          <a:xfrm flipH="1">
            <a:off x="515938" y="1304925"/>
            <a:ext cx="720000" cy="0"/>
          </a:xfrm>
          <a:prstGeom prst="line">
            <a:avLst/>
          </a:prstGeom>
          <a:ln w="19050">
            <a:solidFill>
              <a:srgbClr val="008CEB"/>
            </a:solidFill>
          </a:ln>
        </p:spPr>
        <p:style>
          <a:lnRef idx="1">
            <a:schemeClr val="accent1"/>
          </a:lnRef>
          <a:fillRef idx="0">
            <a:schemeClr val="accent1"/>
          </a:fillRef>
          <a:effectRef idx="0">
            <a:schemeClr val="accent1"/>
          </a:effectRef>
          <a:fontRef idx="minor">
            <a:schemeClr val="tx1"/>
          </a:fontRef>
        </p:style>
      </p:cxnSp>
      <p:sp>
        <p:nvSpPr>
          <p:cNvPr id="12" name="Datumsplatzhalter 3">
            <a:extLst>
              <a:ext uri="{FF2B5EF4-FFF2-40B4-BE49-F238E27FC236}">
                <a16:creationId xmlns:a16="http://schemas.microsoft.com/office/drawing/2014/main" id="{CBB12B7C-65D0-4ED1-8456-60928FF555D7}"/>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a:latin typeface="+mj-lt"/>
              </a:rPr>
              <a:t>|</a:t>
            </a:r>
          </a:p>
        </p:txBody>
      </p:sp>
      <p:pic>
        <p:nvPicPr>
          <p:cNvPr id="15" name="Graphic 14">
            <a:extLst>
              <a:ext uri="{FF2B5EF4-FFF2-40B4-BE49-F238E27FC236}">
                <a16:creationId xmlns:a16="http://schemas.microsoft.com/office/drawing/2014/main" id="{B1A1FC15-6479-46C9-8993-2DBF8717FF69}"/>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0733407" y="301339"/>
            <a:ext cx="941924" cy="502920"/>
          </a:xfrm>
          <a:prstGeom prst="rect">
            <a:avLst/>
          </a:prstGeom>
        </p:spPr>
      </p:pic>
      <p:sp>
        <p:nvSpPr>
          <p:cNvPr id="7" name="MSIPCMContentMarking" descr="{&quot;HashCode&quot;:-527952489,&quot;Placement&quot;:&quot;Footer&quot;,&quot;Top&quot;:522.0343,&quot;Left&quot;:436.052979,&quot;SlideWidth&quot;:960,&quot;SlideHeight&quot;:540}">
            <a:extLst>
              <a:ext uri="{FF2B5EF4-FFF2-40B4-BE49-F238E27FC236}">
                <a16:creationId xmlns:a16="http://schemas.microsoft.com/office/drawing/2014/main" id="{572A8125-BCD0-466B-A232-012FECE3201B}"/>
              </a:ext>
            </a:extLst>
          </p:cNvPr>
          <p:cNvSpPr txBox="1"/>
          <p:nvPr userDrawn="1"/>
        </p:nvSpPr>
        <p:spPr>
          <a:xfrm>
            <a:off x="5537873" y="6629836"/>
            <a:ext cx="1116254" cy="228163"/>
          </a:xfrm>
          <a:prstGeom prst="rect">
            <a:avLst/>
          </a:prstGeom>
        </p:spPr>
        <p:txBody>
          <a:bodyPr vert="horz" wrap="square" lIns="0" tIns="0" rIns="0" bIns="0" rtlCol="0" anchor="ctr" anchorCtr="1">
            <a:noAutofit/>
          </a:bodyPr>
          <a:lstStyle/>
          <a:p>
            <a:pPr marL="0" indent="0" algn="ctr">
              <a:spcBef>
                <a:spcPts val="0"/>
              </a:spcBef>
              <a:spcAft>
                <a:spcPts val="0"/>
              </a:spcAft>
              <a:buNone/>
            </a:pPr>
            <a:r>
              <a:rPr lang="de-DE" sz="800">
                <a:solidFill>
                  <a:srgbClr val="000000"/>
                </a:solidFill>
                <a:latin typeface="Calibri" panose="020F0502020204030204" pitchFamily="34" charset="0"/>
              </a:rPr>
              <a:t>-Bruker Confidential-</a:t>
            </a:r>
          </a:p>
        </p:txBody>
      </p:sp>
    </p:spTree>
    <p:extLst>
      <p:ext uri="{BB962C8B-B14F-4D97-AF65-F5344CB8AC3E}">
        <p14:creationId xmlns:p14="http://schemas.microsoft.com/office/powerpoint/2010/main" val="75441991"/>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722" r:id="rId3"/>
    <p:sldLayoutId id="2147483660" r:id="rId4"/>
    <p:sldLayoutId id="2147483663" r:id="rId5"/>
    <p:sldLayoutId id="2147483680" r:id="rId6"/>
    <p:sldLayoutId id="2147483678" r:id="rId7"/>
    <p:sldLayoutId id="2147483724" r:id="rId8"/>
    <p:sldLayoutId id="2147483725" r:id="rId9"/>
    <p:sldLayoutId id="2147483681" r:id="rId10"/>
    <p:sldLayoutId id="2147483650" r:id="rId11"/>
    <p:sldLayoutId id="2147483702" r:id="rId12"/>
    <p:sldLayoutId id="2147483710" r:id="rId13"/>
    <p:sldLayoutId id="2147483711" r:id="rId14"/>
    <p:sldLayoutId id="2147483664" r:id="rId15"/>
    <p:sldLayoutId id="2147483703" r:id="rId16"/>
    <p:sldLayoutId id="2147483665" r:id="rId17"/>
    <p:sldLayoutId id="2147483706" r:id="rId18"/>
    <p:sldLayoutId id="2147483666" r:id="rId19"/>
    <p:sldLayoutId id="2147483707" r:id="rId20"/>
    <p:sldLayoutId id="2147483716" r:id="rId21"/>
    <p:sldLayoutId id="2147483718" r:id="rId22"/>
    <p:sldLayoutId id="2147483747"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6" r:id="rId38"/>
    <p:sldLayoutId id="2147483745" r:id="rId39"/>
    <p:sldLayoutId id="2147483700" r:id="rId40"/>
    <p:sldLayoutId id="2147483701" r:id="rId41"/>
  </p:sldLayoutIdLst>
  <p:hf hdr="0"/>
  <p:txStyles>
    <p:titleStyle>
      <a:lvl1pPr algn="l" defTabSz="914400" rtl="0" eaLnBrk="1" latinLnBrk="0" hangingPunct="1">
        <a:lnSpc>
          <a:spcPct val="90000"/>
        </a:lnSpc>
        <a:spcBef>
          <a:spcPct val="0"/>
        </a:spcBef>
        <a:buNone/>
        <a:defRPr lang="de-DE" sz="2400" b="1" kern="1200" dirty="0">
          <a:solidFill>
            <a:schemeClr val="tx1"/>
          </a:solidFill>
          <a:latin typeface="+mj-lt"/>
          <a:ea typeface="Roboto" panose="02000000000000000000" pitchFamily="2" charset="0"/>
          <a:cs typeface="+mj-cs"/>
        </a:defRPr>
      </a:lvl1pPr>
    </p:titleStyle>
    <p:body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A4A3A4"/>
          </p15:clr>
        </p15:guide>
        <p15:guide id="2" orient="horz" pos="2160" userDrawn="1">
          <p15:clr>
            <a:srgbClr val="A4A3A4"/>
          </p15:clr>
        </p15:guide>
        <p15:guide id="3" orient="horz" pos="187" userDrawn="1">
          <p15:clr>
            <a:srgbClr val="A4A3A4"/>
          </p15:clr>
        </p15:guide>
        <p15:guide id="4" pos="325" userDrawn="1">
          <p15:clr>
            <a:srgbClr val="A4A3A4"/>
          </p15:clr>
        </p15:guide>
        <p15:guide id="5" pos="7355" userDrawn="1">
          <p15:clr>
            <a:srgbClr val="A4A3A4"/>
          </p15:clr>
        </p15:guide>
        <p15:guide id="6" pos="3727" userDrawn="1">
          <p15:clr>
            <a:srgbClr val="A4A3A4"/>
          </p15:clr>
        </p15:guide>
        <p15:guide id="7" pos="3953" userDrawn="1">
          <p15:clr>
            <a:srgbClr val="A4A3A4"/>
          </p15:clr>
        </p15:guide>
        <p15:guide id="8" pos="2741" userDrawn="1">
          <p15:clr>
            <a:srgbClr val="A4A3A4"/>
          </p15:clr>
        </p15:guide>
        <p15:guide id="9" pos="4935" userDrawn="1">
          <p15:clr>
            <a:srgbClr val="A4A3A4"/>
          </p15:clr>
        </p15:guide>
        <p15:guide id="10" pos="5160" userDrawn="1">
          <p15:clr>
            <a:srgbClr val="A4A3A4"/>
          </p15:clr>
        </p15:guide>
        <p15:guide id="11" pos="2520" userDrawn="1">
          <p15:clr>
            <a:srgbClr val="A4A3A4"/>
          </p15:clr>
        </p15:guide>
        <p15:guide id="12" orient="horz" pos="822" userDrawn="1">
          <p15:clr>
            <a:srgbClr val="A4A3A4"/>
          </p15:clr>
        </p15:guide>
        <p15:guide id="13" orient="horz" pos="2273" userDrawn="1">
          <p15:clr>
            <a:srgbClr val="A4A3A4"/>
          </p15:clr>
        </p15:guide>
        <p15:guide id="14" orient="horz" pos="1003" userDrawn="1">
          <p15:clr>
            <a:srgbClr val="A4A3A4"/>
          </p15:clr>
        </p15:guide>
        <p15:guide id="15" orient="horz" pos="2047" userDrawn="1">
          <p15:clr>
            <a:srgbClr val="A4A3A4"/>
          </p15:clr>
        </p15:guide>
        <p15:guide id="16" orient="horz" pos="3906" userDrawn="1">
          <p15:clr>
            <a:srgbClr val="A4A3A4"/>
          </p15:clr>
        </p15:guide>
        <p15:guide id="17" orient="horz" pos="4020" userDrawn="1">
          <p15:clr>
            <a:srgbClr val="A4A3A4"/>
          </p15:clr>
        </p15:guide>
        <p15:guide id="18" orient="horz" pos="4133" userDrawn="1">
          <p15:clr>
            <a:srgbClr val="A4A3A4"/>
          </p15:clr>
        </p15:guide>
        <p15:guide id="20" pos="625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55AF049-1A04-0B41-8C7F-8ECF3DCCFABC}"/>
              </a:ext>
            </a:extLst>
          </p:cNvPr>
          <p:cNvSpPr>
            <a:spLocks noGrp="1"/>
          </p:cNvSpPr>
          <p:nvPr>
            <p:ph type="title"/>
          </p:nvPr>
        </p:nvSpPr>
        <p:spPr>
          <a:xfrm>
            <a:off x="515937" y="505635"/>
            <a:ext cx="9420225" cy="664797"/>
          </a:xfrm>
          <a:prstGeom prst="rect">
            <a:avLst/>
          </a:prstGeom>
        </p:spPr>
        <p:txBody>
          <a:bodyPr vert="horz" wrap="square" lIns="0" tIns="0" rIns="180000" bIns="0" rtlCol="0" anchor="b" anchorCtr="0">
            <a:spAutoFit/>
          </a:bodyPr>
          <a:lstStyle/>
          <a:p>
            <a:pPr lvl="0"/>
            <a:r>
              <a:rPr lang="de-DE" noProof="0"/>
              <a:t>Mastertitelformat bearbeiten</a:t>
            </a:r>
            <a:endParaRPr lang="en-US" noProof="0" dirty="0"/>
          </a:p>
        </p:txBody>
      </p:sp>
      <p:sp>
        <p:nvSpPr>
          <p:cNvPr id="3" name="Textplatzhalter 2">
            <a:extLst>
              <a:ext uri="{FF2B5EF4-FFF2-40B4-BE49-F238E27FC236}">
                <a16:creationId xmlns:a16="http://schemas.microsoft.com/office/drawing/2014/main" id="{DE34078C-7FBC-B64A-8960-73EC40F65CBA}"/>
              </a:ext>
            </a:extLst>
          </p:cNvPr>
          <p:cNvSpPr>
            <a:spLocks noGrp="1"/>
          </p:cNvSpPr>
          <p:nvPr>
            <p:ph type="body" idx="1"/>
          </p:nvPr>
        </p:nvSpPr>
        <p:spPr>
          <a:xfrm>
            <a:off x="515937" y="1592263"/>
            <a:ext cx="11160125" cy="4608512"/>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umsplatzhalter 3">
            <a:extLst>
              <a:ext uri="{FF2B5EF4-FFF2-40B4-BE49-F238E27FC236}">
                <a16:creationId xmlns:a16="http://schemas.microsoft.com/office/drawing/2014/main" id="{EA3D3178-EEA7-F14F-B445-AD3445D868FC}"/>
              </a:ext>
            </a:extLst>
          </p:cNvPr>
          <p:cNvSpPr>
            <a:spLocks noGrp="1"/>
          </p:cNvSpPr>
          <p:nvPr>
            <p:ph type="dt" sz="half" idx="2"/>
          </p:nvPr>
        </p:nvSpPr>
        <p:spPr>
          <a:xfrm>
            <a:off x="10340579" y="6611112"/>
            <a:ext cx="979694" cy="128016"/>
          </a:xfrm>
          <a:prstGeom prst="rect">
            <a:avLst/>
          </a:prstGeom>
        </p:spPr>
        <p:txBody>
          <a:bodyPr vert="horz" lIns="0" tIns="0" rIns="0" bIns="0" rtlCol="0" anchor="t">
            <a:noAutofit/>
          </a:bodyPr>
          <a:lstStyle>
            <a:lvl1pPr algn="ctr">
              <a:defRPr sz="800">
                <a:solidFill>
                  <a:schemeClr val="tx2"/>
                </a:solidFill>
                <a:latin typeface="+mj-lt"/>
                <a:ea typeface="Roboto" panose="02000000000000000000" pitchFamily="2" charset="0"/>
              </a:defRPr>
            </a:lvl1pPr>
          </a:lstStyle>
          <a:p>
            <a:fld id="{374986E0-780B-4F44-AF32-243FFC761C51}" type="datetime3">
              <a:rPr lang="en-US" smtClean="0"/>
              <a:t>5 June 2023</a:t>
            </a:fld>
            <a:endParaRPr lang="en-US" dirty="0"/>
          </a:p>
        </p:txBody>
      </p:sp>
      <p:sp>
        <p:nvSpPr>
          <p:cNvPr id="6" name="Foliennummernplatzhalter 5">
            <a:extLst>
              <a:ext uri="{FF2B5EF4-FFF2-40B4-BE49-F238E27FC236}">
                <a16:creationId xmlns:a16="http://schemas.microsoft.com/office/drawing/2014/main" id="{AE471455-7B1E-974E-97CF-D882DA2F5E74}"/>
              </a:ext>
            </a:extLst>
          </p:cNvPr>
          <p:cNvSpPr>
            <a:spLocks noGrp="1"/>
          </p:cNvSpPr>
          <p:nvPr>
            <p:ph type="sldNum" sz="quarter" idx="4"/>
          </p:nvPr>
        </p:nvSpPr>
        <p:spPr>
          <a:xfrm>
            <a:off x="11384280" y="6611112"/>
            <a:ext cx="291782" cy="128016"/>
          </a:xfrm>
          <a:prstGeom prst="rect">
            <a:avLst/>
          </a:prstGeom>
        </p:spPr>
        <p:txBody>
          <a:bodyPr vert="horz" lIns="0" tIns="0" rIns="0" bIns="0" rtlCol="0" anchor="t"/>
          <a:lstStyle>
            <a:lvl1pPr algn="r">
              <a:defRPr sz="800">
                <a:solidFill>
                  <a:schemeClr val="tx2"/>
                </a:solidFill>
                <a:latin typeface="+mj-lt"/>
                <a:ea typeface="Roboto" panose="02000000000000000000" pitchFamily="2" charset="0"/>
              </a:defRPr>
            </a:lvl1pPr>
          </a:lstStyle>
          <a:p>
            <a:fld id="{A520213A-032B-FE42-940A-86A4C9AC44D3}" type="slidenum">
              <a:rPr lang="en-US" smtClean="0"/>
              <a:pPr/>
              <a:t>‹N°›</a:t>
            </a:fld>
            <a:endParaRPr lang="en-US" dirty="0"/>
          </a:p>
        </p:txBody>
      </p:sp>
      <p:sp>
        <p:nvSpPr>
          <p:cNvPr id="5" name="Footer Placeholder 4">
            <a:extLst>
              <a:ext uri="{FF2B5EF4-FFF2-40B4-BE49-F238E27FC236}">
                <a16:creationId xmlns:a16="http://schemas.microsoft.com/office/drawing/2014/main" id="{76683C45-15EC-4BBF-9A77-FB4959B0C62D}"/>
              </a:ext>
            </a:extLst>
          </p:cNvPr>
          <p:cNvSpPr>
            <a:spLocks noGrp="1"/>
          </p:cNvSpPr>
          <p:nvPr>
            <p:ph type="ftr" sz="quarter" idx="3"/>
          </p:nvPr>
        </p:nvSpPr>
        <p:spPr>
          <a:xfrm>
            <a:off x="7054850" y="6611112"/>
            <a:ext cx="3221720" cy="128016"/>
          </a:xfrm>
          <a:prstGeom prst="rect">
            <a:avLst/>
          </a:prstGeom>
        </p:spPr>
        <p:txBody>
          <a:bodyPr vert="horz" lIns="0" tIns="0" rIns="45720" bIns="0" rtlCol="0" anchor="t"/>
          <a:lstStyle>
            <a:lvl1pPr algn="r">
              <a:defRPr sz="800">
                <a:solidFill>
                  <a:schemeClr val="tx2"/>
                </a:solidFill>
                <a:latin typeface="+mj-lt"/>
              </a:defRPr>
            </a:lvl1pPr>
          </a:lstStyle>
          <a:p>
            <a:r>
              <a:rPr lang="en-US" dirty="0"/>
              <a:t>Innovation with Integrity</a:t>
            </a:r>
          </a:p>
        </p:txBody>
      </p:sp>
      <p:sp>
        <p:nvSpPr>
          <p:cNvPr id="11" name="Datumsplatzhalter 3">
            <a:extLst>
              <a:ext uri="{FF2B5EF4-FFF2-40B4-BE49-F238E27FC236}">
                <a16:creationId xmlns:a16="http://schemas.microsoft.com/office/drawing/2014/main" id="{33422AC0-9F04-4E2E-BF0C-1F2949B8376E}"/>
              </a:ext>
            </a:extLst>
          </p:cNvPr>
          <p:cNvSpPr txBox="1">
            <a:spLocks/>
          </p:cNvSpPr>
          <p:nvPr userDrawn="1"/>
        </p:nvSpPr>
        <p:spPr>
          <a:xfrm>
            <a:off x="11320272" y="6608530"/>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sp>
        <p:nvSpPr>
          <p:cNvPr id="25" name="Textfeld 28">
            <a:extLst>
              <a:ext uri="{FF2B5EF4-FFF2-40B4-BE49-F238E27FC236}">
                <a16:creationId xmlns:a16="http://schemas.microsoft.com/office/drawing/2014/main" id="{A148E23E-C311-4D87-84E1-1D714023A921}"/>
              </a:ext>
            </a:extLst>
          </p:cNvPr>
          <p:cNvSpPr txBox="1"/>
          <p:nvPr userDrawn="1"/>
        </p:nvSpPr>
        <p:spPr>
          <a:xfrm>
            <a:off x="515939" y="6611112"/>
            <a:ext cx="3484562" cy="128016"/>
          </a:xfrm>
          <a:prstGeom prst="rect">
            <a:avLst/>
          </a:prstGeom>
          <a:noFill/>
        </p:spPr>
        <p:txBody>
          <a:bodyPr wrap="square" lIns="0" tIns="0" rIns="0" bIns="0" rtlCol="0">
            <a:noAutofit/>
          </a:bodyPr>
          <a:lstStyle/>
          <a:p>
            <a:r>
              <a:rPr lang="en-US" sz="800" noProof="0" dirty="0">
                <a:solidFill>
                  <a:schemeClr val="accent3"/>
                </a:solidFill>
                <a:latin typeface="+mj-lt"/>
                <a:ea typeface="Roboto" panose="02000000000000000000" pitchFamily="2" charset="0"/>
              </a:rPr>
              <a:t>© 2023 Bruker</a:t>
            </a:r>
          </a:p>
        </p:txBody>
      </p:sp>
      <p:cxnSp>
        <p:nvCxnSpPr>
          <p:cNvPr id="29" name="Gerade Verbindung 6">
            <a:extLst>
              <a:ext uri="{FF2B5EF4-FFF2-40B4-BE49-F238E27FC236}">
                <a16:creationId xmlns:a16="http://schemas.microsoft.com/office/drawing/2014/main" id="{E567DDE8-77D0-4CAF-9CE9-9A6C18F6B438}"/>
              </a:ext>
            </a:extLst>
          </p:cNvPr>
          <p:cNvCxnSpPr>
            <a:cxnSpLocks/>
          </p:cNvCxnSpPr>
          <p:nvPr userDrawn="1"/>
        </p:nvCxnSpPr>
        <p:spPr>
          <a:xfrm flipH="1">
            <a:off x="515938" y="1304925"/>
            <a:ext cx="720000" cy="0"/>
          </a:xfrm>
          <a:prstGeom prst="line">
            <a:avLst/>
          </a:prstGeom>
          <a:ln w="19050">
            <a:solidFill>
              <a:srgbClr val="008CEB"/>
            </a:solidFill>
          </a:ln>
        </p:spPr>
        <p:style>
          <a:lnRef idx="1">
            <a:schemeClr val="accent1"/>
          </a:lnRef>
          <a:fillRef idx="0">
            <a:schemeClr val="accent1"/>
          </a:fillRef>
          <a:effectRef idx="0">
            <a:schemeClr val="accent1"/>
          </a:effectRef>
          <a:fontRef idx="minor">
            <a:schemeClr val="tx1"/>
          </a:fontRef>
        </p:style>
      </p:cxnSp>
      <p:sp>
        <p:nvSpPr>
          <p:cNvPr id="12" name="Datumsplatzhalter 3">
            <a:extLst>
              <a:ext uri="{FF2B5EF4-FFF2-40B4-BE49-F238E27FC236}">
                <a16:creationId xmlns:a16="http://schemas.microsoft.com/office/drawing/2014/main" id="{CBB12B7C-65D0-4ED1-8456-60928FF555D7}"/>
              </a:ext>
            </a:extLst>
          </p:cNvPr>
          <p:cNvSpPr txBox="1">
            <a:spLocks/>
          </p:cNvSpPr>
          <p:nvPr userDrawn="1"/>
        </p:nvSpPr>
        <p:spPr>
          <a:xfrm>
            <a:off x="10276570" y="6611112"/>
            <a:ext cx="64008" cy="160337"/>
          </a:xfrm>
          <a:prstGeom prst="rect">
            <a:avLst/>
          </a:prstGeom>
        </p:spPr>
        <p:txBody>
          <a:bodyPr vert="horz" lIns="0" tIns="0" rIns="0" bIns="0" rtlCol="0" anchor="t"/>
          <a:lstStyle>
            <a:defPPr>
              <a:defRPr lang="de-DE"/>
            </a:defPPr>
            <a:lvl1pPr marL="0" algn="l" defTabSz="914400" rtl="0" eaLnBrk="1" latinLnBrk="0" hangingPunct="1">
              <a:defRPr sz="800" kern="1200">
                <a:solidFill>
                  <a:schemeClr val="tx2"/>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noProof="0" dirty="0">
                <a:latin typeface="+mj-lt"/>
              </a:rPr>
              <a:t>|</a:t>
            </a:r>
          </a:p>
        </p:txBody>
      </p:sp>
      <p:pic>
        <p:nvPicPr>
          <p:cNvPr id="15" name="Graphic 14">
            <a:extLst>
              <a:ext uri="{FF2B5EF4-FFF2-40B4-BE49-F238E27FC236}">
                <a16:creationId xmlns:a16="http://schemas.microsoft.com/office/drawing/2014/main" id="{B1A1FC15-6479-46C9-8993-2DBF8717FF69}"/>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0733407" y="301339"/>
            <a:ext cx="941924" cy="502920"/>
          </a:xfrm>
          <a:prstGeom prst="rect">
            <a:avLst/>
          </a:prstGeom>
        </p:spPr>
      </p:pic>
      <p:sp>
        <p:nvSpPr>
          <p:cNvPr id="7" name="MSIPCMContentMarking" descr="{&quot;HashCode&quot;:-527952489,&quot;Placement&quot;:&quot;Footer&quot;,&quot;Top&quot;:522.0343,&quot;Left&quot;:436.052979,&quot;SlideWidth&quot;:960,&quot;SlideHeight&quot;:540}">
            <a:extLst>
              <a:ext uri="{FF2B5EF4-FFF2-40B4-BE49-F238E27FC236}">
                <a16:creationId xmlns:a16="http://schemas.microsoft.com/office/drawing/2014/main" id="{B09E0EDC-C9EA-45CD-9319-80A7B0B4F242}"/>
              </a:ext>
            </a:extLst>
          </p:cNvPr>
          <p:cNvSpPr txBox="1"/>
          <p:nvPr userDrawn="1"/>
        </p:nvSpPr>
        <p:spPr>
          <a:xfrm>
            <a:off x="5537873" y="6629836"/>
            <a:ext cx="1116254" cy="228163"/>
          </a:xfrm>
          <a:prstGeom prst="rect">
            <a:avLst/>
          </a:prstGeom>
        </p:spPr>
        <p:txBody>
          <a:bodyPr vert="horz" wrap="square" lIns="0" tIns="0" rIns="0" bIns="0" rtlCol="0" anchor="ctr" anchorCtr="1">
            <a:noAutofit/>
          </a:bodyPr>
          <a:lstStyle/>
          <a:p>
            <a:pPr marL="0" indent="0" algn="ctr">
              <a:spcBef>
                <a:spcPts val="0"/>
              </a:spcBef>
              <a:spcAft>
                <a:spcPts val="0"/>
              </a:spcAft>
              <a:buNone/>
            </a:pPr>
            <a:r>
              <a:rPr lang="en-US" sz="800">
                <a:solidFill>
                  <a:srgbClr val="000000"/>
                </a:solidFill>
                <a:latin typeface="Calibri" panose="020F0502020204030204" pitchFamily="34" charset="0"/>
              </a:rPr>
              <a:t>-Bruker Confidential-</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4491865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Lst>
  <p:hf hdr="0"/>
  <p:txStyles>
    <p:titleStyle>
      <a:lvl1pPr algn="l" defTabSz="914400" rtl="0" eaLnBrk="1" latinLnBrk="0" hangingPunct="1">
        <a:lnSpc>
          <a:spcPct val="90000"/>
        </a:lnSpc>
        <a:spcBef>
          <a:spcPct val="0"/>
        </a:spcBef>
        <a:buNone/>
        <a:defRPr lang="de-DE" sz="2400" b="1" kern="1200" dirty="0">
          <a:solidFill>
            <a:schemeClr val="tx1"/>
          </a:solidFill>
          <a:latin typeface="+mj-lt"/>
          <a:ea typeface="Roboto" panose="02000000000000000000" pitchFamily="2" charset="0"/>
          <a:cs typeface="+mj-cs"/>
        </a:defRPr>
      </a:lvl1pPr>
    </p:titleStyle>
    <p:body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2160">
          <p15:clr>
            <a:srgbClr val="A4A3A4"/>
          </p15:clr>
        </p15:guide>
        <p15:guide id="3" orient="horz" pos="187">
          <p15:clr>
            <a:srgbClr val="A4A3A4"/>
          </p15:clr>
        </p15:guide>
        <p15:guide id="4" pos="325">
          <p15:clr>
            <a:srgbClr val="A4A3A4"/>
          </p15:clr>
        </p15:guide>
        <p15:guide id="5" pos="7355">
          <p15:clr>
            <a:srgbClr val="A4A3A4"/>
          </p15:clr>
        </p15:guide>
        <p15:guide id="6" pos="3727">
          <p15:clr>
            <a:srgbClr val="A4A3A4"/>
          </p15:clr>
        </p15:guide>
        <p15:guide id="7" pos="3953">
          <p15:clr>
            <a:srgbClr val="A4A3A4"/>
          </p15:clr>
        </p15:guide>
        <p15:guide id="8" pos="2741">
          <p15:clr>
            <a:srgbClr val="A4A3A4"/>
          </p15:clr>
        </p15:guide>
        <p15:guide id="9" pos="4935">
          <p15:clr>
            <a:srgbClr val="A4A3A4"/>
          </p15:clr>
        </p15:guide>
        <p15:guide id="10" pos="5160">
          <p15:clr>
            <a:srgbClr val="A4A3A4"/>
          </p15:clr>
        </p15:guide>
        <p15:guide id="11" pos="2520">
          <p15:clr>
            <a:srgbClr val="A4A3A4"/>
          </p15:clr>
        </p15:guide>
        <p15:guide id="12" orient="horz" pos="822">
          <p15:clr>
            <a:srgbClr val="A4A3A4"/>
          </p15:clr>
        </p15:guide>
        <p15:guide id="13" orient="horz" pos="2273">
          <p15:clr>
            <a:srgbClr val="A4A3A4"/>
          </p15:clr>
        </p15:guide>
        <p15:guide id="14" orient="horz" pos="1003">
          <p15:clr>
            <a:srgbClr val="A4A3A4"/>
          </p15:clr>
        </p15:guide>
        <p15:guide id="15" orient="horz" pos="2047">
          <p15:clr>
            <a:srgbClr val="A4A3A4"/>
          </p15:clr>
        </p15:guide>
        <p15:guide id="16" orient="horz" pos="3906">
          <p15:clr>
            <a:srgbClr val="A4A3A4"/>
          </p15:clr>
        </p15:guide>
        <p15:guide id="17" orient="horz" pos="4020">
          <p15:clr>
            <a:srgbClr val="A4A3A4"/>
          </p15:clr>
        </p15:guide>
        <p15:guide id="18" orient="horz" pos="4133">
          <p15:clr>
            <a:srgbClr val="A4A3A4"/>
          </p15:clr>
        </p15:guide>
        <p15:guide id="20" pos="6259">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54A9C-76CD-47BE-A119-DF83D5B1AAF7}"/>
              </a:ext>
            </a:extLst>
          </p:cNvPr>
          <p:cNvSpPr>
            <a:spLocks noGrp="1"/>
          </p:cNvSpPr>
          <p:nvPr>
            <p:ph type="title"/>
          </p:nvPr>
        </p:nvSpPr>
        <p:spPr>
          <a:xfrm>
            <a:off x="515938" y="1860009"/>
            <a:ext cx="8961437" cy="1169551"/>
          </a:xfrm>
        </p:spPr>
        <p:txBody>
          <a:bodyPr/>
          <a:lstStyle/>
          <a:p>
            <a:r>
              <a:rPr lang="en-US" dirty="0" err="1">
                <a:ea typeface="Roboto"/>
              </a:rPr>
              <a:t>XTrace</a:t>
            </a:r>
            <a:r>
              <a:rPr lang="en-US" dirty="0">
                <a:ea typeface="Roboto"/>
              </a:rPr>
              <a:t> 2 – The innovative X-ray source for micro-XRF analysis on SEM</a:t>
            </a:r>
            <a:endParaRPr lang="de-DE" dirty="0"/>
          </a:p>
        </p:txBody>
      </p:sp>
      <p:sp>
        <p:nvSpPr>
          <p:cNvPr id="3" name="Textplatzhalter 2">
            <a:extLst>
              <a:ext uri="{FF2B5EF4-FFF2-40B4-BE49-F238E27FC236}">
                <a16:creationId xmlns:a16="http://schemas.microsoft.com/office/drawing/2014/main" id="{8DD5C58E-86D9-43EE-BF36-7ABD56216FCE}"/>
              </a:ext>
            </a:extLst>
          </p:cNvPr>
          <p:cNvSpPr>
            <a:spLocks noGrp="1"/>
          </p:cNvSpPr>
          <p:nvPr>
            <p:ph type="body" sz="quarter" idx="23"/>
          </p:nvPr>
        </p:nvSpPr>
        <p:spPr/>
        <p:txBody>
          <a:bodyPr/>
          <a:lstStyle/>
          <a:p>
            <a:r>
              <a:rPr lang="de-DE" dirty="0"/>
              <a:t>Bruker Nano Analytics</a:t>
            </a:r>
          </a:p>
        </p:txBody>
      </p:sp>
      <p:sp>
        <p:nvSpPr>
          <p:cNvPr id="4" name="Inhaltsplatzhalter 3">
            <a:extLst>
              <a:ext uri="{FF2B5EF4-FFF2-40B4-BE49-F238E27FC236}">
                <a16:creationId xmlns:a16="http://schemas.microsoft.com/office/drawing/2014/main" id="{1DB53452-79FF-408F-99CC-6A5DF3E19047}"/>
              </a:ext>
            </a:extLst>
          </p:cNvPr>
          <p:cNvSpPr>
            <a:spLocks noGrp="1"/>
          </p:cNvSpPr>
          <p:nvPr>
            <p:ph sz="quarter" idx="26"/>
          </p:nvPr>
        </p:nvSpPr>
        <p:spPr/>
        <p:txBody>
          <a:bodyPr/>
          <a:lstStyle/>
          <a:p>
            <a:r>
              <a:rPr lang="de-DE" dirty="0">
                <a:solidFill>
                  <a:srgbClr val="FFFFFF"/>
                </a:solidFill>
                <a:latin typeface="Roboto Light" panose="02000000000000000000" pitchFamily="2" charset="0"/>
              </a:rPr>
              <a:t>i</a:t>
            </a:r>
            <a:r>
              <a:rPr lang="de-DE" b="0" i="0" u="none" strike="noStrike" dirty="0">
                <a:solidFill>
                  <a:srgbClr val="FFFFFF"/>
                </a:solidFill>
                <a:effectLst/>
                <a:latin typeface="Roboto Light" panose="02000000000000000000" pitchFamily="2" charset="0"/>
              </a:rPr>
              <a:t>nfo.bna@bruker.com</a:t>
            </a:r>
            <a:endParaRPr lang="de-DE" b="0" i="0" dirty="0">
              <a:effectLst/>
            </a:endParaRPr>
          </a:p>
        </p:txBody>
      </p:sp>
      <p:sp>
        <p:nvSpPr>
          <p:cNvPr id="5" name="Textplatzhalter 4">
            <a:extLst>
              <a:ext uri="{FF2B5EF4-FFF2-40B4-BE49-F238E27FC236}">
                <a16:creationId xmlns:a16="http://schemas.microsoft.com/office/drawing/2014/main" id="{B97C245C-31B5-4284-943A-E3180E3A58CC}"/>
              </a:ext>
            </a:extLst>
          </p:cNvPr>
          <p:cNvSpPr>
            <a:spLocks noGrp="1"/>
          </p:cNvSpPr>
          <p:nvPr>
            <p:ph type="body" sz="quarter" idx="27"/>
          </p:nvPr>
        </p:nvSpPr>
        <p:spPr>
          <a:xfrm>
            <a:off x="516446" y="6611112"/>
            <a:ext cx="11168664" cy="128016"/>
          </a:xfrm>
        </p:spPr>
        <p:txBody>
          <a:bodyPr/>
          <a:lstStyle/>
          <a:p>
            <a:r>
              <a:rPr lang="de-DE" dirty="0"/>
              <a:t>Innovation </a:t>
            </a:r>
            <a:r>
              <a:rPr lang="de-DE" dirty="0" err="1"/>
              <a:t>with</a:t>
            </a:r>
            <a:r>
              <a:rPr lang="de-DE" dirty="0"/>
              <a:t> Integrity</a:t>
            </a:r>
            <a:endParaRPr lang="de-DE"/>
          </a:p>
        </p:txBody>
      </p:sp>
    </p:spTree>
    <p:extLst>
      <p:ext uri="{BB962C8B-B14F-4D97-AF65-F5344CB8AC3E}">
        <p14:creationId xmlns:p14="http://schemas.microsoft.com/office/powerpoint/2010/main" val="52858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B049C-8A06-4643-BBBC-D72CD12AF3C9}"/>
              </a:ext>
            </a:extLst>
          </p:cNvPr>
          <p:cNvSpPr>
            <a:spLocks noGrp="1"/>
          </p:cNvSpPr>
          <p:nvPr>
            <p:ph type="body" sz="quarter" idx="20"/>
          </p:nvPr>
        </p:nvSpPr>
        <p:spPr>
          <a:xfrm>
            <a:off x="515939" y="296863"/>
            <a:ext cx="9420224" cy="134652"/>
          </a:xfrm>
        </p:spPr>
        <p:txBody>
          <a:bodyPr vert="horz" wrap="square" lIns="0" tIns="0" rIns="0" bIns="0" rtlCol="0" anchor="t">
            <a:spAutoFit/>
          </a:bodyPr>
          <a:lstStyle/>
          <a:p>
            <a:r>
              <a:rPr lang="de-DE"/>
              <a:t>Bruker Nano Analytics Division</a:t>
            </a:r>
          </a:p>
        </p:txBody>
      </p:sp>
      <p:sp>
        <p:nvSpPr>
          <p:cNvPr id="3" name="Title 2">
            <a:extLst>
              <a:ext uri="{FF2B5EF4-FFF2-40B4-BE49-F238E27FC236}">
                <a16:creationId xmlns:a16="http://schemas.microsoft.com/office/drawing/2014/main" id="{37F5DF7B-3482-4E39-8C8E-70F61B70C9F3}"/>
              </a:ext>
            </a:extLst>
          </p:cNvPr>
          <p:cNvSpPr>
            <a:spLocks noGrp="1"/>
          </p:cNvSpPr>
          <p:nvPr>
            <p:ph type="title"/>
          </p:nvPr>
        </p:nvSpPr>
        <p:spPr>
          <a:xfrm>
            <a:off x="515938" y="838033"/>
            <a:ext cx="9925920" cy="332399"/>
          </a:xfrm>
        </p:spPr>
        <p:txBody>
          <a:bodyPr/>
          <a:lstStyle/>
          <a:p>
            <a:r>
              <a:rPr lang="en-US" dirty="0">
                <a:ea typeface="Roboto"/>
              </a:rPr>
              <a:t>XTrace 2 – Motorized wheel with 6 primary filters and 2 AMS apertures</a:t>
            </a:r>
            <a:endParaRPr lang="en-US" dirty="0"/>
          </a:p>
        </p:txBody>
      </p:sp>
      <p:sp>
        <p:nvSpPr>
          <p:cNvPr id="4" name="Content Placeholder 3">
            <a:extLst>
              <a:ext uri="{FF2B5EF4-FFF2-40B4-BE49-F238E27FC236}">
                <a16:creationId xmlns:a16="http://schemas.microsoft.com/office/drawing/2014/main" id="{20743883-221C-4A89-947F-5A1D635C049A}"/>
              </a:ext>
            </a:extLst>
          </p:cNvPr>
          <p:cNvSpPr>
            <a:spLocks noGrp="1"/>
          </p:cNvSpPr>
          <p:nvPr>
            <p:ph sz="quarter" idx="21"/>
          </p:nvPr>
        </p:nvSpPr>
        <p:spPr>
          <a:xfrm>
            <a:off x="515938" y="1604558"/>
            <a:ext cx="3926362" cy="4905012"/>
          </a:xfrm>
        </p:spPr>
        <p:txBody>
          <a:bodyPr vert="horz" lIns="0" tIns="182880" rIns="0" bIns="0" rtlCol="0" anchor="t">
            <a:noAutofit/>
          </a:bodyPr>
          <a:lstStyle/>
          <a:p>
            <a:r>
              <a:rPr lang="en-US" dirty="0">
                <a:ea typeface="Roboto Light"/>
                <a:cs typeface="Roboto Light"/>
              </a:rPr>
              <a:t>The new XTrace 2 has space for nine different options within the wheel, located between the X-ray tube and polycapillary optic, allowing further background reduction for each individual X-ray energy region. </a:t>
            </a:r>
          </a:p>
          <a:p>
            <a:r>
              <a:rPr lang="en-US" dirty="0">
                <a:ea typeface="Roboto Light"/>
                <a:cs typeface="Roboto Light"/>
              </a:rPr>
              <a:t>Position "0" is left blank and is used for normal unfiltered analysis, whereas positions 1 to 6 are reserved for primary filters and positions 7 and 8 AMS apertures. Switching between positions is automatic via software control. </a:t>
            </a:r>
          </a:p>
          <a:p>
            <a:pPr marL="0" indent="0">
              <a:buNone/>
            </a:pPr>
            <a:endParaRPr lang="en-US" dirty="0">
              <a:ea typeface="+mn-lt"/>
              <a:cs typeface="+mn-lt"/>
            </a:endParaRPr>
          </a:p>
        </p:txBody>
      </p:sp>
      <p:sp>
        <p:nvSpPr>
          <p:cNvPr id="6" name="Date Placeholder 5">
            <a:extLst>
              <a:ext uri="{FF2B5EF4-FFF2-40B4-BE49-F238E27FC236}">
                <a16:creationId xmlns:a16="http://schemas.microsoft.com/office/drawing/2014/main" id="{DB442A93-E22A-45F6-B8BA-6D9EAF885DB0}"/>
              </a:ext>
            </a:extLst>
          </p:cNvPr>
          <p:cNvSpPr>
            <a:spLocks noGrp="1"/>
          </p:cNvSpPr>
          <p:nvPr>
            <p:ph type="dt" sz="half" idx="2"/>
          </p:nvPr>
        </p:nvSpPr>
        <p:spPr/>
        <p:txBody>
          <a:bodyPr/>
          <a:lstStyle/>
          <a:p>
            <a:fld id="{55154DFE-FC5A-4B34-B07C-D747536CE96D}" type="datetime3">
              <a:rPr lang="en-US" smtClean="0"/>
              <a:pPr/>
              <a:t>5 June 2023</a:t>
            </a:fld>
            <a:endParaRPr lang="en-US"/>
          </a:p>
        </p:txBody>
      </p:sp>
      <p:sp>
        <p:nvSpPr>
          <p:cNvPr id="7" name="Slide Number Placeholder 6">
            <a:extLst>
              <a:ext uri="{FF2B5EF4-FFF2-40B4-BE49-F238E27FC236}">
                <a16:creationId xmlns:a16="http://schemas.microsoft.com/office/drawing/2014/main" id="{13AC5B14-D93E-416F-B6E9-4C2802ED4A00}"/>
              </a:ext>
            </a:extLst>
          </p:cNvPr>
          <p:cNvSpPr>
            <a:spLocks noGrp="1"/>
          </p:cNvSpPr>
          <p:nvPr>
            <p:ph type="sldNum" sz="quarter" idx="4"/>
          </p:nvPr>
        </p:nvSpPr>
        <p:spPr/>
        <p:txBody>
          <a:bodyPr/>
          <a:lstStyle/>
          <a:p>
            <a:fld id="{A520213A-032B-FE42-940A-86A4C9AC44D3}" type="slidenum">
              <a:rPr lang="en-US" smtClean="0"/>
              <a:pPr/>
              <a:t>10</a:t>
            </a:fld>
            <a:endParaRPr lang="en-US"/>
          </a:p>
        </p:txBody>
      </p:sp>
      <p:sp>
        <p:nvSpPr>
          <p:cNvPr id="8" name="Footer Placeholder 7">
            <a:extLst>
              <a:ext uri="{FF2B5EF4-FFF2-40B4-BE49-F238E27FC236}">
                <a16:creationId xmlns:a16="http://schemas.microsoft.com/office/drawing/2014/main" id="{B1F7CEDB-D8B2-47F6-8949-B1BD88523EC1}"/>
              </a:ext>
            </a:extLst>
          </p:cNvPr>
          <p:cNvSpPr>
            <a:spLocks noGrp="1"/>
          </p:cNvSpPr>
          <p:nvPr>
            <p:ph type="ftr" sz="quarter" idx="3"/>
          </p:nvPr>
        </p:nvSpPr>
        <p:spPr/>
        <p:txBody>
          <a:bodyPr/>
          <a:lstStyle/>
          <a:p>
            <a:r>
              <a:rPr lang="en-US"/>
              <a:t>Innovation with Integrity</a:t>
            </a:r>
          </a:p>
        </p:txBody>
      </p:sp>
      <p:sp>
        <p:nvSpPr>
          <p:cNvPr id="11" name="Textfeld 10">
            <a:extLst>
              <a:ext uri="{FF2B5EF4-FFF2-40B4-BE49-F238E27FC236}">
                <a16:creationId xmlns:a16="http://schemas.microsoft.com/office/drawing/2014/main" id="{3383E112-5D4D-3171-CAEF-503ACCC00768}"/>
              </a:ext>
            </a:extLst>
          </p:cNvPr>
          <p:cNvSpPr txBox="1"/>
          <p:nvPr/>
        </p:nvSpPr>
        <p:spPr>
          <a:xfrm>
            <a:off x="6322272" y="1564603"/>
            <a:ext cx="1715735" cy="552338"/>
          </a:xfrm>
          <a:prstGeom prst="rect">
            <a:avLst/>
          </a:prstGeom>
        </p:spPr>
        <p:txBody>
          <a:bodyPr vert="horz" wrap="square" lIns="0" tIns="0" rIns="0" bIns="0" rtlCol="0">
            <a:noAutofit/>
          </a:bodyPr>
          <a:lstStyle/>
          <a:p>
            <a:pPr marL="0" indent="0">
              <a:buNone/>
            </a:pPr>
            <a:r>
              <a:rPr lang="en-US" sz="1400" dirty="0"/>
              <a:t>9 position filter wheel</a:t>
            </a:r>
          </a:p>
        </p:txBody>
      </p:sp>
      <p:grpSp>
        <p:nvGrpSpPr>
          <p:cNvPr id="13" name="Gruppieren 12">
            <a:extLst>
              <a:ext uri="{FF2B5EF4-FFF2-40B4-BE49-F238E27FC236}">
                <a16:creationId xmlns:a16="http://schemas.microsoft.com/office/drawing/2014/main" id="{D50033BF-1155-005E-F25A-8B454C5CBB73}"/>
              </a:ext>
            </a:extLst>
          </p:cNvPr>
          <p:cNvGrpSpPr/>
          <p:nvPr/>
        </p:nvGrpSpPr>
        <p:grpSpPr>
          <a:xfrm>
            <a:off x="4590660" y="1606723"/>
            <a:ext cx="7295486" cy="4334041"/>
            <a:chOff x="3613758" y="887294"/>
            <a:chExt cx="8582923" cy="5098886"/>
          </a:xfrm>
        </p:grpSpPr>
        <p:pic>
          <p:nvPicPr>
            <p:cNvPr id="14" name="Picture 2">
              <a:extLst>
                <a:ext uri="{FF2B5EF4-FFF2-40B4-BE49-F238E27FC236}">
                  <a16:creationId xmlns:a16="http://schemas.microsoft.com/office/drawing/2014/main" id="{47BCF887-650B-FDE4-3F41-9C394548691B}"/>
                </a:ext>
              </a:extLst>
            </p:cNvPr>
            <p:cNvPicPr>
              <a:picLocks noChangeAspect="1" noChangeArrowheads="1"/>
            </p:cNvPicPr>
            <p:nvPr/>
          </p:nvPicPr>
          <p:blipFill>
            <a:blip r:embed="rId3"/>
            <a:srcRect/>
            <a:stretch/>
          </p:blipFill>
          <p:spPr bwMode="auto">
            <a:xfrm>
              <a:off x="3613758" y="2508088"/>
              <a:ext cx="8369002" cy="3478092"/>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9888BEA2-197E-A9F9-3F1F-659FDF8451A6}"/>
                </a:ext>
              </a:extLst>
            </p:cNvPr>
            <p:cNvPicPr>
              <a:picLocks noChangeAspect="1"/>
            </p:cNvPicPr>
            <p:nvPr/>
          </p:nvPicPr>
          <p:blipFill>
            <a:blip r:embed="rId4"/>
            <a:stretch>
              <a:fillRect/>
            </a:stretch>
          </p:blipFill>
          <p:spPr>
            <a:xfrm>
              <a:off x="7844001" y="887294"/>
              <a:ext cx="4352680" cy="3191447"/>
            </a:xfrm>
            <a:prstGeom prst="rect">
              <a:avLst/>
            </a:prstGeom>
          </p:spPr>
        </p:pic>
      </p:grpSp>
      <p:sp>
        <p:nvSpPr>
          <p:cNvPr id="10" name="Textfeld 9">
            <a:extLst>
              <a:ext uri="{FF2B5EF4-FFF2-40B4-BE49-F238E27FC236}">
                <a16:creationId xmlns:a16="http://schemas.microsoft.com/office/drawing/2014/main" id="{347D33C0-A710-CE6B-1D9B-EDA58F77E85C}"/>
              </a:ext>
            </a:extLst>
          </p:cNvPr>
          <p:cNvSpPr txBox="1"/>
          <p:nvPr/>
        </p:nvSpPr>
        <p:spPr>
          <a:xfrm>
            <a:off x="4860618" y="5993555"/>
            <a:ext cx="6948205" cy="620605"/>
          </a:xfrm>
          <a:prstGeom prst="rect">
            <a:avLst/>
          </a:prstGeom>
        </p:spPr>
        <p:txBody>
          <a:bodyPr vert="horz" wrap="square" lIns="0" tIns="0" rIns="0" bIns="0" rtlCol="0">
            <a:noAutofit/>
          </a:bodyPr>
          <a:lstStyle/>
          <a:p>
            <a:pPr marL="0" indent="0">
              <a:buNone/>
            </a:pPr>
            <a:r>
              <a:rPr lang="en-US" sz="1400" dirty="0"/>
              <a:t>Effect of different primary filters on an XRF excitation spectrum. All filter thicknesses are given in micrometers, e.g., Al12_5 means 12.5 µm aluminum filter.</a:t>
            </a:r>
          </a:p>
        </p:txBody>
      </p:sp>
      <p:pic>
        <p:nvPicPr>
          <p:cNvPr id="9" name="Picture 11" descr="A close up of a logo&#10;&#10;Description automatically generated">
            <a:extLst>
              <a:ext uri="{FF2B5EF4-FFF2-40B4-BE49-F238E27FC236}">
                <a16:creationId xmlns:a16="http://schemas.microsoft.com/office/drawing/2014/main" id="{6519D753-7261-BA7B-F6FE-1636C4C49B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456" t="28153" r="29867" b="29422"/>
          <a:stretch/>
        </p:blipFill>
        <p:spPr>
          <a:xfrm rot="5400000">
            <a:off x="4849750" y="1621592"/>
            <a:ext cx="1329645" cy="1290378"/>
          </a:xfrm>
          <a:prstGeom prst="rect">
            <a:avLst/>
          </a:prstGeom>
        </p:spPr>
      </p:pic>
    </p:spTree>
    <p:extLst>
      <p:ext uri="{BB962C8B-B14F-4D97-AF65-F5344CB8AC3E}">
        <p14:creationId xmlns:p14="http://schemas.microsoft.com/office/powerpoint/2010/main" val="27966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B049C-8A06-4643-BBBC-D72CD12AF3C9}"/>
              </a:ext>
            </a:extLst>
          </p:cNvPr>
          <p:cNvSpPr>
            <a:spLocks noGrp="1"/>
          </p:cNvSpPr>
          <p:nvPr>
            <p:ph type="body" sz="quarter" idx="20"/>
          </p:nvPr>
        </p:nvSpPr>
        <p:spPr/>
        <p:txBody>
          <a:bodyPr vert="horz" wrap="square" lIns="0" tIns="0" rIns="0" bIns="0" rtlCol="0" anchor="t">
            <a:spAutoFit/>
          </a:bodyPr>
          <a:lstStyle/>
          <a:p>
            <a:r>
              <a:rPr lang="de-DE"/>
              <a:t>Bruker Nano Analytics Division</a:t>
            </a:r>
          </a:p>
        </p:txBody>
      </p:sp>
      <p:sp>
        <p:nvSpPr>
          <p:cNvPr id="3" name="Title 2">
            <a:extLst>
              <a:ext uri="{FF2B5EF4-FFF2-40B4-BE49-F238E27FC236}">
                <a16:creationId xmlns:a16="http://schemas.microsoft.com/office/drawing/2014/main" id="{37F5DF7B-3482-4E39-8C8E-70F61B70C9F3}"/>
              </a:ext>
            </a:extLst>
          </p:cNvPr>
          <p:cNvSpPr>
            <a:spLocks noGrp="1"/>
          </p:cNvSpPr>
          <p:nvPr>
            <p:ph type="title"/>
          </p:nvPr>
        </p:nvSpPr>
        <p:spPr>
          <a:xfrm>
            <a:off x="515938" y="838033"/>
            <a:ext cx="9420225" cy="332399"/>
          </a:xfrm>
        </p:spPr>
        <p:txBody>
          <a:bodyPr/>
          <a:lstStyle/>
          <a:p>
            <a:r>
              <a:rPr lang="en-US" err="1">
                <a:ea typeface="Roboto"/>
              </a:rPr>
              <a:t>XTrace</a:t>
            </a:r>
            <a:r>
              <a:rPr lang="en-US">
                <a:ea typeface="Roboto"/>
              </a:rPr>
              <a:t> 2 – New safety features</a:t>
            </a:r>
            <a:endParaRPr lang="en-US"/>
          </a:p>
        </p:txBody>
      </p:sp>
      <p:sp>
        <p:nvSpPr>
          <p:cNvPr id="6" name="Date Placeholder 5">
            <a:extLst>
              <a:ext uri="{FF2B5EF4-FFF2-40B4-BE49-F238E27FC236}">
                <a16:creationId xmlns:a16="http://schemas.microsoft.com/office/drawing/2014/main" id="{DB442A93-E22A-45F6-B8BA-6D9EAF885DB0}"/>
              </a:ext>
            </a:extLst>
          </p:cNvPr>
          <p:cNvSpPr>
            <a:spLocks noGrp="1"/>
          </p:cNvSpPr>
          <p:nvPr>
            <p:ph type="dt" sz="half" idx="2"/>
          </p:nvPr>
        </p:nvSpPr>
        <p:spPr/>
        <p:txBody>
          <a:bodyPr/>
          <a:lstStyle/>
          <a:p>
            <a:fld id="{55154DFE-FC5A-4B34-B07C-D747536CE96D}" type="datetime3">
              <a:rPr lang="en-US" smtClean="0"/>
              <a:pPr/>
              <a:t>5 June 2023</a:t>
            </a:fld>
            <a:endParaRPr lang="en-US"/>
          </a:p>
        </p:txBody>
      </p:sp>
      <p:sp>
        <p:nvSpPr>
          <p:cNvPr id="7" name="Slide Number Placeholder 6">
            <a:extLst>
              <a:ext uri="{FF2B5EF4-FFF2-40B4-BE49-F238E27FC236}">
                <a16:creationId xmlns:a16="http://schemas.microsoft.com/office/drawing/2014/main" id="{13AC5B14-D93E-416F-B6E9-4C2802ED4A00}"/>
              </a:ext>
            </a:extLst>
          </p:cNvPr>
          <p:cNvSpPr>
            <a:spLocks noGrp="1"/>
          </p:cNvSpPr>
          <p:nvPr>
            <p:ph type="sldNum" sz="quarter" idx="4"/>
          </p:nvPr>
        </p:nvSpPr>
        <p:spPr/>
        <p:txBody>
          <a:bodyPr/>
          <a:lstStyle/>
          <a:p>
            <a:fld id="{A520213A-032B-FE42-940A-86A4C9AC44D3}" type="slidenum">
              <a:rPr lang="en-US" smtClean="0"/>
              <a:pPr/>
              <a:t>11</a:t>
            </a:fld>
            <a:endParaRPr lang="en-US"/>
          </a:p>
        </p:txBody>
      </p:sp>
      <p:sp>
        <p:nvSpPr>
          <p:cNvPr id="8" name="Footer Placeholder 7">
            <a:extLst>
              <a:ext uri="{FF2B5EF4-FFF2-40B4-BE49-F238E27FC236}">
                <a16:creationId xmlns:a16="http://schemas.microsoft.com/office/drawing/2014/main" id="{B1F7CEDB-D8B2-47F6-8949-B1BD88523EC1}"/>
              </a:ext>
            </a:extLst>
          </p:cNvPr>
          <p:cNvSpPr>
            <a:spLocks noGrp="1"/>
          </p:cNvSpPr>
          <p:nvPr>
            <p:ph type="ftr" sz="quarter" idx="3"/>
          </p:nvPr>
        </p:nvSpPr>
        <p:spPr/>
        <p:txBody>
          <a:bodyPr/>
          <a:lstStyle/>
          <a:p>
            <a:r>
              <a:rPr lang="en-US"/>
              <a:t>Innovation with Integrity</a:t>
            </a:r>
          </a:p>
        </p:txBody>
      </p:sp>
      <p:sp>
        <p:nvSpPr>
          <p:cNvPr id="4" name="Content Placeholder 3">
            <a:extLst>
              <a:ext uri="{FF2B5EF4-FFF2-40B4-BE49-F238E27FC236}">
                <a16:creationId xmlns:a16="http://schemas.microsoft.com/office/drawing/2014/main" id="{20743883-221C-4A89-947F-5A1D635C049A}"/>
              </a:ext>
            </a:extLst>
          </p:cNvPr>
          <p:cNvSpPr>
            <a:spLocks noGrp="1"/>
          </p:cNvSpPr>
          <p:nvPr>
            <p:ph sz="quarter" idx="21"/>
          </p:nvPr>
        </p:nvSpPr>
        <p:spPr>
          <a:xfrm>
            <a:off x="515937" y="1895617"/>
            <a:ext cx="5101092" cy="1972423"/>
          </a:xfrm>
        </p:spPr>
        <p:txBody>
          <a:bodyPr vert="horz" lIns="0" tIns="182880" rIns="0" bIns="0" rtlCol="0" anchor="t">
            <a:noAutofit/>
          </a:bodyPr>
          <a:lstStyle/>
          <a:p>
            <a:r>
              <a:rPr lang="en-US" dirty="0"/>
              <a:t>The </a:t>
            </a:r>
            <a:r>
              <a:rPr lang="en-US" dirty="0" err="1"/>
              <a:t>polycapillary</a:t>
            </a:r>
            <a:r>
              <a:rPr lang="en-US" dirty="0"/>
              <a:t> optic of the X-ray source can be automatically inserted and retracted using </a:t>
            </a:r>
            <a:r>
              <a:rPr lang="en-US" dirty="0" err="1"/>
              <a:t>XTrace</a:t>
            </a:r>
            <a:r>
              <a:rPr lang="en-US" dirty="0"/>
              <a:t> 2's motorized linear stage.</a:t>
            </a:r>
            <a:r>
              <a:rPr lang="en-US" dirty="0">
                <a:ea typeface="+mn-lt"/>
                <a:cs typeface="+mn-lt"/>
              </a:rPr>
              <a:t> T</a:t>
            </a:r>
            <a:r>
              <a:rPr lang="en-US" dirty="0"/>
              <a:t>he source can also be retracted when the SEM sample chamber is vented for sample change.</a:t>
            </a:r>
            <a:endParaRPr lang="de-DE" dirty="0"/>
          </a:p>
        </p:txBody>
      </p:sp>
      <p:sp>
        <p:nvSpPr>
          <p:cNvPr id="5" name="Inhaltsplatzhalter 4">
            <a:extLst>
              <a:ext uri="{FF2B5EF4-FFF2-40B4-BE49-F238E27FC236}">
                <a16:creationId xmlns:a16="http://schemas.microsoft.com/office/drawing/2014/main" id="{5CF1A684-7F6A-CBAA-E66A-B1B710F3A027}"/>
              </a:ext>
            </a:extLst>
          </p:cNvPr>
          <p:cNvSpPr>
            <a:spLocks noGrp="1"/>
          </p:cNvSpPr>
          <p:nvPr>
            <p:ph sz="quarter" idx="22"/>
          </p:nvPr>
        </p:nvSpPr>
        <p:spPr/>
        <p:txBody>
          <a:bodyPr/>
          <a:lstStyle/>
          <a:p>
            <a:r>
              <a:rPr lang="de-DE" dirty="0"/>
              <a:t>Auto source </a:t>
            </a:r>
            <a:r>
              <a:rPr lang="de-DE" dirty="0" err="1"/>
              <a:t>insertion</a:t>
            </a:r>
            <a:r>
              <a:rPr lang="de-DE" dirty="0"/>
              <a:t> and </a:t>
            </a:r>
            <a:r>
              <a:rPr lang="de-DE" dirty="0" err="1"/>
              <a:t>retraction</a:t>
            </a:r>
            <a:r>
              <a:rPr lang="de-DE" dirty="0"/>
              <a:t> </a:t>
            </a:r>
            <a:r>
              <a:rPr lang="de-DE" dirty="0" err="1"/>
              <a:t>mode</a:t>
            </a:r>
            <a:endParaRPr lang="de-DE" dirty="0"/>
          </a:p>
          <a:p>
            <a:endParaRPr lang="de-DE" dirty="0"/>
          </a:p>
        </p:txBody>
      </p:sp>
      <p:sp>
        <p:nvSpPr>
          <p:cNvPr id="9" name="Inhaltsplatzhalter 8">
            <a:extLst>
              <a:ext uri="{FF2B5EF4-FFF2-40B4-BE49-F238E27FC236}">
                <a16:creationId xmlns:a16="http://schemas.microsoft.com/office/drawing/2014/main" id="{A4A2E656-08FF-4FF2-489D-7A2A006C8F06}"/>
              </a:ext>
            </a:extLst>
          </p:cNvPr>
          <p:cNvSpPr>
            <a:spLocks noGrp="1"/>
          </p:cNvSpPr>
          <p:nvPr>
            <p:ph sz="quarter" idx="23"/>
          </p:nvPr>
        </p:nvSpPr>
        <p:spPr>
          <a:xfrm>
            <a:off x="6275386" y="1895617"/>
            <a:ext cx="5400676" cy="1972423"/>
          </a:xfrm>
        </p:spPr>
        <p:txBody>
          <a:bodyPr/>
          <a:lstStyle/>
          <a:p>
            <a:r>
              <a:rPr lang="en-US" dirty="0">
                <a:ea typeface="+mn-lt"/>
                <a:cs typeface="+mn-lt"/>
              </a:rPr>
              <a:t>Status information of the SEM load lock chamber (open / closed) can be integrated in XTrace 2 security circuit for optimal X-ray safety purposes. </a:t>
            </a:r>
          </a:p>
          <a:p>
            <a:r>
              <a:rPr lang="en-US" dirty="0"/>
              <a:t>Designed for the integration of various SEM load lock chambers (from different SEM vendors)</a:t>
            </a:r>
          </a:p>
          <a:p>
            <a:endParaRPr lang="en-US" dirty="0">
              <a:ea typeface="+mn-lt"/>
              <a:cs typeface="+mn-lt"/>
            </a:endParaRPr>
          </a:p>
          <a:p>
            <a:endParaRPr lang="de-DE" dirty="0"/>
          </a:p>
        </p:txBody>
      </p:sp>
      <p:sp>
        <p:nvSpPr>
          <p:cNvPr id="10" name="Inhaltsplatzhalter 9">
            <a:extLst>
              <a:ext uri="{FF2B5EF4-FFF2-40B4-BE49-F238E27FC236}">
                <a16:creationId xmlns:a16="http://schemas.microsoft.com/office/drawing/2014/main" id="{E5C36054-52B2-2357-B8F3-63A3916657FA}"/>
              </a:ext>
            </a:extLst>
          </p:cNvPr>
          <p:cNvSpPr>
            <a:spLocks noGrp="1"/>
          </p:cNvSpPr>
          <p:nvPr>
            <p:ph sz="quarter" idx="24"/>
          </p:nvPr>
        </p:nvSpPr>
        <p:spPr/>
        <p:txBody>
          <a:bodyPr/>
          <a:lstStyle/>
          <a:p>
            <a:r>
              <a:rPr lang="de-DE"/>
              <a:t>SEM </a:t>
            </a:r>
            <a:r>
              <a:rPr lang="de-DE" err="1"/>
              <a:t>load</a:t>
            </a:r>
            <a:r>
              <a:rPr lang="de-DE"/>
              <a:t> lock </a:t>
            </a:r>
            <a:r>
              <a:rPr lang="de-DE" err="1"/>
              <a:t>integration</a:t>
            </a:r>
            <a:endParaRPr lang="de-DE"/>
          </a:p>
          <a:p>
            <a:endParaRPr lang="de-DE"/>
          </a:p>
        </p:txBody>
      </p:sp>
      <p:grpSp>
        <p:nvGrpSpPr>
          <p:cNvPr id="12" name="Gruppieren 11">
            <a:extLst>
              <a:ext uri="{FF2B5EF4-FFF2-40B4-BE49-F238E27FC236}">
                <a16:creationId xmlns:a16="http://schemas.microsoft.com/office/drawing/2014/main" id="{7086B3E3-E6E3-8EC1-58B8-C11711F07B87}"/>
              </a:ext>
            </a:extLst>
          </p:cNvPr>
          <p:cNvGrpSpPr>
            <a:grpSpLocks noChangeAspect="1"/>
          </p:cNvGrpSpPr>
          <p:nvPr/>
        </p:nvGrpSpPr>
        <p:grpSpPr>
          <a:xfrm>
            <a:off x="7004075" y="3899388"/>
            <a:ext cx="3925180" cy="2383997"/>
            <a:chOff x="5914782" y="2071876"/>
            <a:chExt cx="5989511" cy="3637791"/>
          </a:xfrm>
        </p:grpSpPr>
        <p:pic>
          <p:nvPicPr>
            <p:cNvPr id="13" name="Grafik 12">
              <a:extLst>
                <a:ext uri="{FF2B5EF4-FFF2-40B4-BE49-F238E27FC236}">
                  <a16:creationId xmlns:a16="http://schemas.microsoft.com/office/drawing/2014/main" id="{CFEC1D2D-A438-5087-21AC-FF3C81E9BA4B}"/>
                </a:ext>
              </a:extLst>
            </p:cNvPr>
            <p:cNvPicPr>
              <a:picLocks noChangeAspect="1"/>
            </p:cNvPicPr>
            <p:nvPr/>
          </p:nvPicPr>
          <p:blipFill rotWithShape="1">
            <a:blip r:embed="rId5"/>
            <a:srcRect t="6079"/>
            <a:stretch/>
          </p:blipFill>
          <p:spPr>
            <a:xfrm>
              <a:off x="5914782" y="2071876"/>
              <a:ext cx="5989511" cy="3637791"/>
            </a:xfrm>
            <a:prstGeom prst="rect">
              <a:avLst/>
            </a:prstGeom>
          </p:spPr>
        </p:pic>
        <p:sp>
          <p:nvSpPr>
            <p:cNvPr id="14" name="Rechteck: abgerundete Ecken 13">
              <a:extLst>
                <a:ext uri="{FF2B5EF4-FFF2-40B4-BE49-F238E27FC236}">
                  <a16:creationId xmlns:a16="http://schemas.microsoft.com/office/drawing/2014/main" id="{0750EE41-D02F-7711-3FDC-C8D763EB01FC}"/>
                </a:ext>
              </a:extLst>
            </p:cNvPr>
            <p:cNvSpPr/>
            <p:nvPr/>
          </p:nvSpPr>
          <p:spPr>
            <a:xfrm>
              <a:off x="9202140" y="3106721"/>
              <a:ext cx="912821" cy="740809"/>
            </a:xfrm>
            <a:prstGeom prst="roundRect">
              <a:avLst/>
            </a:prstGeom>
            <a:noFill/>
            <a:ln w="28575">
              <a:solidFill>
                <a:srgbClr val="FF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Roboto Light"/>
                <a:ea typeface="+mn-ea"/>
                <a:cs typeface="+mn-cs"/>
              </a:endParaRPr>
            </a:p>
          </p:txBody>
        </p:sp>
      </p:grpSp>
      <p:pic>
        <p:nvPicPr>
          <p:cNvPr id="15" name="Retraction_XTrace2_Final">
            <a:hlinkClick r:id="" action="ppaction://media"/>
            <a:extLst>
              <a:ext uri="{FF2B5EF4-FFF2-40B4-BE49-F238E27FC236}">
                <a16:creationId xmlns:a16="http://schemas.microsoft.com/office/drawing/2014/main" id="{D09995DD-DA11-F587-8D01-7DBBA4751B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7337" y="3808074"/>
            <a:ext cx="4575424" cy="2573676"/>
          </a:xfrm>
          <a:prstGeom prst="rect">
            <a:avLst/>
          </a:prstGeom>
        </p:spPr>
      </p:pic>
    </p:spTree>
    <p:extLst>
      <p:ext uri="{BB962C8B-B14F-4D97-AF65-F5344CB8AC3E}">
        <p14:creationId xmlns:p14="http://schemas.microsoft.com/office/powerpoint/2010/main" val="795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505635"/>
            <a:ext cx="8638571" cy="664797"/>
          </a:xfrm>
        </p:spPr>
        <p:txBody>
          <a:bodyPr/>
          <a:lstStyle/>
          <a:p>
            <a:r>
              <a:rPr lang="en-US" b="1" dirty="0"/>
              <a:t>Fast elemental </a:t>
            </a:r>
            <a:r>
              <a:rPr lang="en-US" dirty="0"/>
              <a:t>m</a:t>
            </a:r>
            <a:r>
              <a:rPr lang="en-US" b="1" dirty="0"/>
              <a:t>apping of the electronic </a:t>
            </a:r>
            <a:r>
              <a:rPr lang="en-US" dirty="0"/>
              <a:t>c</a:t>
            </a:r>
            <a:r>
              <a:rPr lang="en-US" b="1" dirty="0"/>
              <a:t>omponents on a Printed Circuit Board (PCB)</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12</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4" name="Inhaltsplatzhalter 3">
            <a:extLst>
              <a:ext uri="{FF2B5EF4-FFF2-40B4-BE49-F238E27FC236}">
                <a16:creationId xmlns:a16="http://schemas.microsoft.com/office/drawing/2014/main" id="{72E9509E-4C60-8ECC-51C0-92458D50E711}"/>
              </a:ext>
            </a:extLst>
          </p:cNvPr>
          <p:cNvSpPr>
            <a:spLocks noGrp="1"/>
          </p:cNvSpPr>
          <p:nvPr>
            <p:ph sz="quarter" idx="21"/>
          </p:nvPr>
        </p:nvSpPr>
        <p:spPr>
          <a:xfrm>
            <a:off x="515936" y="1597929"/>
            <a:ext cx="4724658" cy="3990198"/>
          </a:xfrm>
        </p:spPr>
        <p:txBody>
          <a:bodyPr vert="horz" lIns="0" tIns="182880" rIns="0" bIns="0" rtlCol="0" anchor="t">
            <a:noAutofit/>
          </a:bodyPr>
          <a:lstStyle/>
          <a:p>
            <a:r>
              <a:rPr lang="en-US" dirty="0"/>
              <a:t>Recycling of electrical components, such as Printed Circuit Boards (PCBs) for the recovery of the elements present in them to compensate for current shortfalls in mining output. </a:t>
            </a:r>
          </a:p>
          <a:p>
            <a:r>
              <a:rPr lang="en-US" dirty="0"/>
              <a:t>High-speed micro-XRF on SEM can be used for the elemental analysis of electronic components at trace element sensitivity without any sample preparation required.</a:t>
            </a:r>
            <a:endParaRPr lang="de-DE" dirty="0">
              <a:ea typeface="Roboto Light"/>
              <a:cs typeface="Roboto Light"/>
            </a:endParaRPr>
          </a:p>
        </p:txBody>
      </p:sp>
      <p:pic>
        <p:nvPicPr>
          <p:cNvPr id="13" name="Grafik 12" descr="Ein Bild, das Screenshot, Grafikdesign, Farbigkeit, Text enthält.&#10;&#10;Automatisch generierte Beschreibung">
            <a:extLst>
              <a:ext uri="{FF2B5EF4-FFF2-40B4-BE49-F238E27FC236}">
                <a16:creationId xmlns:a16="http://schemas.microsoft.com/office/drawing/2014/main" id="{F23B8F1C-4B4F-0B97-622F-924B9F2FF116}"/>
              </a:ext>
            </a:extLst>
          </p:cNvPr>
          <p:cNvPicPr>
            <a:picLocks noChangeAspect="1"/>
          </p:cNvPicPr>
          <p:nvPr/>
        </p:nvPicPr>
        <p:blipFill>
          <a:blip r:embed="rId3"/>
          <a:stretch>
            <a:fillRect/>
          </a:stretch>
        </p:blipFill>
        <p:spPr>
          <a:xfrm rot="10800000">
            <a:off x="9062238" y="1602773"/>
            <a:ext cx="2619741" cy="4715533"/>
          </a:xfrm>
          <a:prstGeom prst="rect">
            <a:avLst/>
          </a:prstGeom>
        </p:spPr>
      </p:pic>
      <p:sp>
        <p:nvSpPr>
          <p:cNvPr id="15" name="Textfeld 14">
            <a:extLst>
              <a:ext uri="{FF2B5EF4-FFF2-40B4-BE49-F238E27FC236}">
                <a16:creationId xmlns:a16="http://schemas.microsoft.com/office/drawing/2014/main" id="{1A540DE7-349B-9DCC-5EE8-7F078ACA024E}"/>
              </a:ext>
            </a:extLst>
          </p:cNvPr>
          <p:cNvSpPr txBox="1"/>
          <p:nvPr/>
        </p:nvSpPr>
        <p:spPr>
          <a:xfrm>
            <a:off x="5606976" y="5716469"/>
            <a:ext cx="3547533" cy="713041"/>
          </a:xfrm>
          <a:prstGeom prst="rect">
            <a:avLst/>
          </a:prstGeom>
        </p:spPr>
        <p:txBody>
          <a:bodyPr vert="horz" wrap="square" lIns="0" tIns="0" rIns="0" bIns="0" rtlCol="0">
            <a:noAutofit/>
          </a:bodyPr>
          <a:lstStyle/>
          <a:p>
            <a:pPr marL="0" indent="0">
              <a:buNone/>
            </a:pPr>
            <a:r>
              <a:rPr lang="en-US" sz="1400" dirty="0"/>
              <a:t>Elemental map of a PCB, acquired with micro-XRF on SEM, showing the elemental distribution of different circuit components. </a:t>
            </a:r>
          </a:p>
        </p:txBody>
      </p:sp>
      <p:pic>
        <p:nvPicPr>
          <p:cNvPr id="5" name="Grafik 4" descr="Ein Bild, das Küchengerät, Gerät, Haushaltsgerät, Im Haus enthält.&#10;&#10;Automatisch generierte Beschreibung">
            <a:extLst>
              <a:ext uri="{FF2B5EF4-FFF2-40B4-BE49-F238E27FC236}">
                <a16:creationId xmlns:a16="http://schemas.microsoft.com/office/drawing/2014/main" id="{C9089CA7-7733-2B03-FEE9-775B4DFD1AC6}"/>
              </a:ext>
            </a:extLst>
          </p:cNvPr>
          <p:cNvPicPr>
            <a:picLocks noChangeAspect="1"/>
          </p:cNvPicPr>
          <p:nvPr/>
        </p:nvPicPr>
        <p:blipFill>
          <a:blip r:embed="rId4"/>
          <a:stretch>
            <a:fillRect/>
          </a:stretch>
        </p:blipFill>
        <p:spPr>
          <a:xfrm>
            <a:off x="5916613" y="1597928"/>
            <a:ext cx="2806420" cy="3062561"/>
          </a:xfrm>
          <a:prstGeom prst="rect">
            <a:avLst/>
          </a:prstGeom>
        </p:spPr>
      </p:pic>
    </p:spTree>
    <p:extLst>
      <p:ext uri="{BB962C8B-B14F-4D97-AF65-F5344CB8AC3E}">
        <p14:creationId xmlns:p14="http://schemas.microsoft.com/office/powerpoint/2010/main" val="3340952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9" y="838033"/>
            <a:ext cx="8417750" cy="332399"/>
          </a:xfrm>
        </p:spPr>
        <p:txBody>
          <a:bodyPr/>
          <a:lstStyle/>
          <a:p>
            <a:r>
              <a:rPr lang="en-US" b="1" dirty="0"/>
              <a:t>High-resolution </a:t>
            </a:r>
            <a:r>
              <a:rPr lang="en-US" dirty="0"/>
              <a:t>e</a:t>
            </a:r>
            <a:r>
              <a:rPr lang="en-US" b="1" dirty="0"/>
              <a:t>lemental mapping of 3D features</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13</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4" name="Inhaltsplatzhalter 3">
            <a:extLst>
              <a:ext uri="{FF2B5EF4-FFF2-40B4-BE49-F238E27FC236}">
                <a16:creationId xmlns:a16="http://schemas.microsoft.com/office/drawing/2014/main" id="{72E9509E-4C60-8ECC-51C0-92458D50E711}"/>
              </a:ext>
            </a:extLst>
          </p:cNvPr>
          <p:cNvSpPr>
            <a:spLocks noGrp="1"/>
          </p:cNvSpPr>
          <p:nvPr>
            <p:ph sz="quarter" idx="21"/>
          </p:nvPr>
        </p:nvSpPr>
        <p:spPr>
          <a:xfrm>
            <a:off x="515936" y="1597929"/>
            <a:ext cx="11449921" cy="976298"/>
          </a:xfrm>
        </p:spPr>
        <p:txBody>
          <a:bodyPr vert="horz" lIns="0" tIns="182880" rIns="0" bIns="0" rtlCol="0" anchor="t">
            <a:noAutofit/>
          </a:bodyPr>
          <a:lstStyle/>
          <a:p>
            <a:r>
              <a:rPr lang="en-US" dirty="0"/>
              <a:t>The Aperture Management System (AMS) used in QUANTAX micro-XRF systems facilitates the high-resolution mapping of samples with 3D features, such as electronic components, at varying working distances. </a:t>
            </a:r>
            <a:endParaRPr lang="de-DE" dirty="0">
              <a:ea typeface="Roboto Light"/>
              <a:cs typeface="Roboto Light"/>
            </a:endParaRPr>
          </a:p>
        </p:txBody>
      </p:sp>
      <p:pic>
        <p:nvPicPr>
          <p:cNvPr id="13" name="Grafik 12" descr="Ein Bild, das Schaltung, Screenshot, Farbigkeit, Elektronik enthält.&#10;&#10;Automatisch generierte Beschreibung">
            <a:extLst>
              <a:ext uri="{FF2B5EF4-FFF2-40B4-BE49-F238E27FC236}">
                <a16:creationId xmlns:a16="http://schemas.microsoft.com/office/drawing/2014/main" id="{B526D5A9-F97C-1576-BDE3-0096199AE608}"/>
              </a:ext>
            </a:extLst>
          </p:cNvPr>
          <p:cNvPicPr>
            <a:picLocks noChangeAspect="1"/>
          </p:cNvPicPr>
          <p:nvPr/>
        </p:nvPicPr>
        <p:blipFill>
          <a:blip r:embed="rId2"/>
          <a:stretch>
            <a:fillRect/>
          </a:stretch>
        </p:blipFill>
        <p:spPr>
          <a:xfrm>
            <a:off x="517060" y="2606777"/>
            <a:ext cx="3600000" cy="3600000"/>
          </a:xfrm>
          <a:prstGeom prst="rect">
            <a:avLst/>
          </a:prstGeom>
        </p:spPr>
      </p:pic>
      <p:sp>
        <p:nvSpPr>
          <p:cNvPr id="14" name="Textfeld 13">
            <a:extLst>
              <a:ext uri="{FF2B5EF4-FFF2-40B4-BE49-F238E27FC236}">
                <a16:creationId xmlns:a16="http://schemas.microsoft.com/office/drawing/2014/main" id="{58642E07-1C81-3E3F-DA1A-6D7C06C7B5D8}"/>
              </a:ext>
            </a:extLst>
          </p:cNvPr>
          <p:cNvSpPr txBox="1"/>
          <p:nvPr/>
        </p:nvSpPr>
        <p:spPr>
          <a:xfrm>
            <a:off x="4351338" y="5344286"/>
            <a:ext cx="1243217" cy="921734"/>
          </a:xfrm>
          <a:prstGeom prst="rect">
            <a:avLst/>
          </a:prstGeom>
        </p:spPr>
        <p:txBody>
          <a:bodyPr vert="horz" wrap="square" lIns="0" tIns="0" rIns="0" bIns="0" rtlCol="0">
            <a:noAutofit/>
          </a:bodyPr>
          <a:lstStyle/>
          <a:p>
            <a:pPr marL="0" indent="0">
              <a:buNone/>
            </a:pPr>
            <a:r>
              <a:rPr lang="en-US" sz="1400" dirty="0"/>
              <a:t>Combined element intensity map, </a:t>
            </a:r>
            <a:br>
              <a:rPr lang="en-US" sz="1400" dirty="0"/>
            </a:br>
            <a:r>
              <a:rPr lang="en-US" sz="1400" b="1" dirty="0"/>
              <a:t>no AMS</a:t>
            </a:r>
          </a:p>
        </p:txBody>
      </p:sp>
      <p:pic>
        <p:nvPicPr>
          <p:cNvPr id="18" name="Grafik 17" descr="Ein Bild, das Schaltung, Screenshot, Farbigkeit, Grün enthält.&#10;&#10;Automatisch generierte Beschreibung">
            <a:extLst>
              <a:ext uri="{FF2B5EF4-FFF2-40B4-BE49-F238E27FC236}">
                <a16:creationId xmlns:a16="http://schemas.microsoft.com/office/drawing/2014/main" id="{631A102D-773D-D823-6FF4-41C1790A3099}"/>
              </a:ext>
            </a:extLst>
          </p:cNvPr>
          <p:cNvPicPr>
            <a:picLocks noChangeAspect="1"/>
          </p:cNvPicPr>
          <p:nvPr/>
        </p:nvPicPr>
        <p:blipFill>
          <a:blip r:embed="rId3"/>
          <a:stretch>
            <a:fillRect/>
          </a:stretch>
        </p:blipFill>
        <p:spPr>
          <a:xfrm>
            <a:off x="6285080" y="2600192"/>
            <a:ext cx="3600000" cy="3600000"/>
          </a:xfrm>
          <a:prstGeom prst="rect">
            <a:avLst/>
          </a:prstGeom>
        </p:spPr>
      </p:pic>
      <p:sp>
        <p:nvSpPr>
          <p:cNvPr id="19" name="Textfeld 18">
            <a:extLst>
              <a:ext uri="{FF2B5EF4-FFF2-40B4-BE49-F238E27FC236}">
                <a16:creationId xmlns:a16="http://schemas.microsoft.com/office/drawing/2014/main" id="{02F3FEAF-F1D4-6395-61C3-50FC012935A5}"/>
              </a:ext>
            </a:extLst>
          </p:cNvPr>
          <p:cNvSpPr txBox="1"/>
          <p:nvPr/>
        </p:nvSpPr>
        <p:spPr>
          <a:xfrm>
            <a:off x="10056271" y="5344286"/>
            <a:ext cx="1328009" cy="793724"/>
          </a:xfrm>
          <a:prstGeom prst="rect">
            <a:avLst/>
          </a:prstGeom>
        </p:spPr>
        <p:txBody>
          <a:bodyPr vert="horz" wrap="square" lIns="0" tIns="0" rIns="0" bIns="0" rtlCol="0">
            <a:noAutofit/>
          </a:bodyPr>
          <a:lstStyle/>
          <a:p>
            <a:pPr marL="0" indent="0">
              <a:buNone/>
            </a:pPr>
            <a:r>
              <a:rPr lang="en-US" sz="1400" dirty="0"/>
              <a:t>Combined element intensity map, </a:t>
            </a:r>
            <a:r>
              <a:rPr lang="en-US" sz="1400" b="1" dirty="0"/>
              <a:t>with AMS</a:t>
            </a:r>
          </a:p>
        </p:txBody>
      </p:sp>
    </p:spTree>
    <p:extLst>
      <p:ext uri="{BB962C8B-B14F-4D97-AF65-F5344CB8AC3E}">
        <p14:creationId xmlns:p14="http://schemas.microsoft.com/office/powerpoint/2010/main" val="2078945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505635"/>
            <a:ext cx="9955417" cy="664797"/>
          </a:xfrm>
        </p:spPr>
        <p:txBody>
          <a:bodyPr/>
          <a:lstStyle/>
          <a:p>
            <a:r>
              <a:rPr lang="en-US" b="1" dirty="0"/>
              <a:t>Identification and determination of the elements in ore at trace </a:t>
            </a:r>
            <a:r>
              <a:rPr lang="en-US" dirty="0"/>
              <a:t>l</a:t>
            </a:r>
            <a:r>
              <a:rPr lang="en-US" b="1" dirty="0"/>
              <a:t>evels</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14</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4" name="Inhaltsplatzhalter 3">
            <a:extLst>
              <a:ext uri="{FF2B5EF4-FFF2-40B4-BE49-F238E27FC236}">
                <a16:creationId xmlns:a16="http://schemas.microsoft.com/office/drawing/2014/main" id="{72E9509E-4C60-8ECC-51C0-92458D50E711}"/>
              </a:ext>
            </a:extLst>
          </p:cNvPr>
          <p:cNvSpPr>
            <a:spLocks noGrp="1"/>
          </p:cNvSpPr>
          <p:nvPr>
            <p:ph sz="quarter" idx="21"/>
          </p:nvPr>
        </p:nvSpPr>
        <p:spPr>
          <a:xfrm>
            <a:off x="515937" y="1597929"/>
            <a:ext cx="11234347" cy="2425969"/>
          </a:xfrm>
        </p:spPr>
        <p:txBody>
          <a:bodyPr vert="horz" lIns="0" tIns="182880" rIns="0" bIns="0" rtlCol="0" anchor="t">
            <a:noAutofit/>
          </a:bodyPr>
          <a:lstStyle/>
          <a:p>
            <a:r>
              <a:rPr lang="en-US" dirty="0"/>
              <a:t>Micro-XRF on SEM allows for the direct analysis of a cut rock sample with minimal sample preparation. Detailed mapping helps to quickly identify the elements present in the sample and their distribution.</a:t>
            </a:r>
          </a:p>
          <a:p>
            <a:r>
              <a:rPr lang="en-US" dirty="0"/>
              <a:t>In addition to identifying and determining the distribution of valuable elements, such as silver (Ag), copper (Cu), nickel (Ni), and cobalt (Co), toxic elements and those that can complicate mineral processing, such as arsenic (As) and mercury (Hg), can also be identified. Due to the low background and high signal-to-noise ratio even elements present at trace levels can be detected, in this example, mercury (Hg), bismuth (Bi), and copper (Cu).</a:t>
            </a:r>
          </a:p>
          <a:p>
            <a:endParaRPr lang="de-DE" dirty="0">
              <a:ea typeface="Roboto Light"/>
              <a:cs typeface="Roboto Light"/>
            </a:endParaRPr>
          </a:p>
        </p:txBody>
      </p:sp>
      <p:pic>
        <p:nvPicPr>
          <p:cNvPr id="12" name="Grafik 11" descr="Ein Bild, das Riff, Screenshot, Majorelle Blue, Kunst enthält.&#10;&#10;Automatisch generierte Beschreibung">
            <a:extLst>
              <a:ext uri="{FF2B5EF4-FFF2-40B4-BE49-F238E27FC236}">
                <a16:creationId xmlns:a16="http://schemas.microsoft.com/office/drawing/2014/main" id="{0212F232-9E57-B399-6C63-7C6B88DEE243}"/>
              </a:ext>
            </a:extLst>
          </p:cNvPr>
          <p:cNvPicPr>
            <a:picLocks noChangeAspect="1"/>
          </p:cNvPicPr>
          <p:nvPr/>
        </p:nvPicPr>
        <p:blipFill>
          <a:blip r:embed="rId2"/>
          <a:stretch>
            <a:fillRect/>
          </a:stretch>
        </p:blipFill>
        <p:spPr>
          <a:xfrm>
            <a:off x="515936" y="4023898"/>
            <a:ext cx="5580063" cy="2360367"/>
          </a:xfrm>
          <a:prstGeom prst="rect">
            <a:avLst/>
          </a:prstGeom>
        </p:spPr>
      </p:pic>
      <p:pic>
        <p:nvPicPr>
          <p:cNvPr id="3" name="Grafik 2" descr="Ein Bild, das Text, Screenshot, Diagramm, Reihe enthält.&#10;&#10;Automatisch generierte Beschreibung">
            <a:extLst>
              <a:ext uri="{FF2B5EF4-FFF2-40B4-BE49-F238E27FC236}">
                <a16:creationId xmlns:a16="http://schemas.microsoft.com/office/drawing/2014/main" id="{D65DA964-4AFE-A850-0C82-DC90D688B236}"/>
              </a:ext>
            </a:extLst>
          </p:cNvPr>
          <p:cNvPicPr>
            <a:picLocks noChangeAspect="1"/>
          </p:cNvPicPr>
          <p:nvPr/>
        </p:nvPicPr>
        <p:blipFill>
          <a:blip r:embed="rId3"/>
          <a:stretch>
            <a:fillRect/>
          </a:stretch>
        </p:blipFill>
        <p:spPr>
          <a:xfrm>
            <a:off x="6552385" y="4004265"/>
            <a:ext cx="5042166" cy="2380000"/>
          </a:xfrm>
          <a:prstGeom prst="rect">
            <a:avLst/>
          </a:prstGeom>
        </p:spPr>
      </p:pic>
    </p:spTree>
    <p:extLst>
      <p:ext uri="{BB962C8B-B14F-4D97-AF65-F5344CB8AC3E}">
        <p14:creationId xmlns:p14="http://schemas.microsoft.com/office/powerpoint/2010/main" val="996346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838033"/>
            <a:ext cx="9420225" cy="332399"/>
          </a:xfrm>
        </p:spPr>
        <p:txBody>
          <a:bodyPr/>
          <a:lstStyle/>
          <a:p>
            <a:r>
              <a:rPr lang="en-US" b="1" dirty="0"/>
              <a:t>Accurate elemental analysis with high </a:t>
            </a:r>
            <a:r>
              <a:rPr lang="en-US" dirty="0"/>
              <a:t>e</a:t>
            </a:r>
            <a:r>
              <a:rPr lang="en-US" b="1" dirty="0"/>
              <a:t>nergy elemental lines</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15</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4" name="Inhaltsplatzhalter 3">
            <a:extLst>
              <a:ext uri="{FF2B5EF4-FFF2-40B4-BE49-F238E27FC236}">
                <a16:creationId xmlns:a16="http://schemas.microsoft.com/office/drawing/2014/main" id="{72E9509E-4C60-8ECC-51C0-92458D50E711}"/>
              </a:ext>
            </a:extLst>
          </p:cNvPr>
          <p:cNvSpPr>
            <a:spLocks noGrp="1"/>
          </p:cNvSpPr>
          <p:nvPr>
            <p:ph sz="quarter" idx="21"/>
          </p:nvPr>
        </p:nvSpPr>
        <p:spPr>
          <a:xfrm>
            <a:off x="515937" y="1597930"/>
            <a:ext cx="11160126" cy="961148"/>
          </a:xfrm>
        </p:spPr>
        <p:txBody>
          <a:bodyPr vert="horz" lIns="0" tIns="182880" rIns="0" bIns="0" rtlCol="0" anchor="t">
            <a:noAutofit/>
          </a:bodyPr>
          <a:lstStyle/>
          <a:p>
            <a:r>
              <a:rPr lang="en-US" dirty="0"/>
              <a:t>QUANTAX micro-XRF systems use a 50 kV X-ray source for the excitation to higher elemental energy lines, for example </a:t>
            </a:r>
            <a:r>
              <a:rPr lang="de-DE" dirty="0"/>
              <a:t>Ag K</a:t>
            </a:r>
            <a:r>
              <a:rPr lang="de-DE" dirty="0">
                <a:latin typeface="Symbol" panose="05050102010706020507" pitchFamily="18" charset="2"/>
              </a:rPr>
              <a:t>a</a:t>
            </a:r>
            <a:r>
              <a:rPr lang="de-DE" dirty="0"/>
              <a:t> = 22.1 keV, </a:t>
            </a:r>
            <a:r>
              <a:rPr lang="de-DE" dirty="0" err="1"/>
              <a:t>Sn</a:t>
            </a:r>
            <a:r>
              <a:rPr lang="de-DE" dirty="0"/>
              <a:t> K</a:t>
            </a:r>
            <a:r>
              <a:rPr lang="de-DE" dirty="0">
                <a:latin typeface="Symbol" panose="05050102010706020507" pitchFamily="18" charset="2"/>
              </a:rPr>
              <a:t>a</a:t>
            </a:r>
            <a:r>
              <a:rPr lang="de-DE" dirty="0"/>
              <a:t> = 25.3 keV and Ba K</a:t>
            </a:r>
            <a:r>
              <a:rPr lang="de-DE" dirty="0">
                <a:latin typeface="Symbol" panose="05050102010706020507" pitchFamily="18" charset="2"/>
              </a:rPr>
              <a:t>a</a:t>
            </a:r>
            <a:r>
              <a:rPr lang="de-DE" dirty="0"/>
              <a:t> = 32.2 keV </a:t>
            </a:r>
            <a:r>
              <a:rPr lang="de-DE" dirty="0" err="1"/>
              <a:t>lines</a:t>
            </a:r>
            <a:r>
              <a:rPr lang="de-DE" dirty="0"/>
              <a:t> </a:t>
            </a:r>
            <a:r>
              <a:rPr lang="de-DE" dirty="0" err="1"/>
              <a:t>are</a:t>
            </a:r>
            <a:r>
              <a:rPr lang="de-DE" dirty="0"/>
              <a:t> all visible</a:t>
            </a:r>
            <a:r>
              <a:rPr lang="en-US" dirty="0"/>
              <a:t>.</a:t>
            </a:r>
          </a:p>
        </p:txBody>
      </p:sp>
      <p:sp>
        <p:nvSpPr>
          <p:cNvPr id="11" name="Textfeld 10">
            <a:extLst>
              <a:ext uri="{FF2B5EF4-FFF2-40B4-BE49-F238E27FC236}">
                <a16:creationId xmlns:a16="http://schemas.microsoft.com/office/drawing/2014/main" id="{AE29D4A8-324C-8487-4962-59FCBFFD6803}"/>
              </a:ext>
            </a:extLst>
          </p:cNvPr>
          <p:cNvSpPr txBox="1"/>
          <p:nvPr/>
        </p:nvSpPr>
        <p:spPr>
          <a:xfrm>
            <a:off x="532999" y="5883622"/>
            <a:ext cx="5163298" cy="550678"/>
          </a:xfrm>
          <a:prstGeom prst="rect">
            <a:avLst/>
          </a:prstGeom>
        </p:spPr>
        <p:txBody>
          <a:bodyPr vert="horz" wrap="square" lIns="0" tIns="0" rIns="0" bIns="0" rtlCol="0">
            <a:noAutofit/>
          </a:bodyPr>
          <a:lstStyle/>
          <a:p>
            <a:pPr marL="0" indent="0">
              <a:buNone/>
            </a:pPr>
            <a:r>
              <a:rPr lang="en-US" sz="1400" dirty="0"/>
              <a:t>Full micro-XRF spectrum of a PCB showing how both major and trace elements can be detected using micro-XRF on SEM.</a:t>
            </a:r>
          </a:p>
        </p:txBody>
      </p:sp>
      <p:sp>
        <p:nvSpPr>
          <p:cNvPr id="12" name="Textfeld 11">
            <a:extLst>
              <a:ext uri="{FF2B5EF4-FFF2-40B4-BE49-F238E27FC236}">
                <a16:creationId xmlns:a16="http://schemas.microsoft.com/office/drawing/2014/main" id="{81F0C16C-74C9-BBDD-E90A-1AE048517E11}"/>
              </a:ext>
            </a:extLst>
          </p:cNvPr>
          <p:cNvSpPr txBox="1"/>
          <p:nvPr/>
        </p:nvSpPr>
        <p:spPr>
          <a:xfrm>
            <a:off x="6292678" y="5888389"/>
            <a:ext cx="5562991" cy="527036"/>
          </a:xfrm>
          <a:prstGeom prst="rect">
            <a:avLst/>
          </a:prstGeom>
        </p:spPr>
        <p:txBody>
          <a:bodyPr vert="horz" wrap="square" lIns="0" tIns="0" rIns="0" bIns="0" rtlCol="0">
            <a:noAutofit/>
          </a:bodyPr>
          <a:lstStyle/>
          <a:p>
            <a:pPr marL="0" indent="0">
              <a:buNone/>
            </a:pPr>
            <a:r>
              <a:rPr lang="en-US" sz="1400" dirty="0"/>
              <a:t>Zoomed spectrum energy range showing the detection of high energy elemental lines (higher than 20 keV) </a:t>
            </a:r>
          </a:p>
        </p:txBody>
      </p:sp>
      <p:pic>
        <p:nvPicPr>
          <p:cNvPr id="3" name="Grafik 2">
            <a:extLst>
              <a:ext uri="{FF2B5EF4-FFF2-40B4-BE49-F238E27FC236}">
                <a16:creationId xmlns:a16="http://schemas.microsoft.com/office/drawing/2014/main" id="{B95FE49E-9233-46F7-499F-5D3C6E22AC9B}"/>
              </a:ext>
            </a:extLst>
          </p:cNvPr>
          <p:cNvPicPr>
            <a:picLocks noChangeAspect="1"/>
          </p:cNvPicPr>
          <p:nvPr/>
        </p:nvPicPr>
        <p:blipFill>
          <a:blip r:embed="rId3"/>
          <a:srcRect/>
          <a:stretch/>
        </p:blipFill>
        <p:spPr>
          <a:xfrm>
            <a:off x="494408" y="2670836"/>
            <a:ext cx="5309997" cy="3055239"/>
          </a:xfrm>
          <a:prstGeom prst="rect">
            <a:avLst/>
          </a:prstGeom>
        </p:spPr>
      </p:pic>
      <p:pic>
        <p:nvPicPr>
          <p:cNvPr id="13" name="Grafik 12">
            <a:extLst>
              <a:ext uri="{FF2B5EF4-FFF2-40B4-BE49-F238E27FC236}">
                <a16:creationId xmlns:a16="http://schemas.microsoft.com/office/drawing/2014/main" id="{1F2A115F-6C50-9DCB-BE75-B2203AB4A583}"/>
              </a:ext>
            </a:extLst>
          </p:cNvPr>
          <p:cNvPicPr>
            <a:picLocks noChangeAspect="1"/>
          </p:cNvPicPr>
          <p:nvPr/>
        </p:nvPicPr>
        <p:blipFill>
          <a:blip r:embed="rId4"/>
          <a:srcRect/>
          <a:stretch/>
        </p:blipFill>
        <p:spPr>
          <a:xfrm>
            <a:off x="6310113" y="2670682"/>
            <a:ext cx="5309997" cy="3055239"/>
          </a:xfrm>
          <a:prstGeom prst="rect">
            <a:avLst/>
          </a:prstGeom>
        </p:spPr>
      </p:pic>
      <p:sp>
        <p:nvSpPr>
          <p:cNvPr id="5" name="Rechteck 4">
            <a:extLst>
              <a:ext uri="{FF2B5EF4-FFF2-40B4-BE49-F238E27FC236}">
                <a16:creationId xmlns:a16="http://schemas.microsoft.com/office/drawing/2014/main" id="{986F9829-5BC2-E020-2E79-75019B52355C}"/>
              </a:ext>
            </a:extLst>
          </p:cNvPr>
          <p:cNvSpPr/>
          <p:nvPr/>
        </p:nvSpPr>
        <p:spPr>
          <a:xfrm>
            <a:off x="3570127" y="4678767"/>
            <a:ext cx="2268000" cy="1054171"/>
          </a:xfrm>
          <a:prstGeom prst="rect">
            <a:avLst/>
          </a:prstGeom>
          <a:noFill/>
          <a:ln w="38100">
            <a:solidFill>
              <a:srgbClr val="008D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02149A0B-C0DD-D621-3F5C-CCCEFE03DAC4}"/>
              </a:ext>
            </a:extLst>
          </p:cNvPr>
          <p:cNvSpPr/>
          <p:nvPr/>
        </p:nvSpPr>
        <p:spPr>
          <a:xfrm>
            <a:off x="6275388" y="2651469"/>
            <a:ext cx="5391099" cy="3132000"/>
          </a:xfrm>
          <a:prstGeom prst="rect">
            <a:avLst/>
          </a:prstGeom>
          <a:noFill/>
          <a:ln w="38100">
            <a:solidFill>
              <a:srgbClr val="008D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57DAA880-4093-1439-B7CF-45F05937A5B3}"/>
              </a:ext>
            </a:extLst>
          </p:cNvPr>
          <p:cNvCxnSpPr>
            <a:cxnSpLocks/>
          </p:cNvCxnSpPr>
          <p:nvPr/>
        </p:nvCxnSpPr>
        <p:spPr>
          <a:xfrm flipV="1">
            <a:off x="5838127" y="2670682"/>
            <a:ext cx="437261" cy="2008085"/>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Gerader Verbinder 18">
            <a:extLst>
              <a:ext uri="{FF2B5EF4-FFF2-40B4-BE49-F238E27FC236}">
                <a16:creationId xmlns:a16="http://schemas.microsoft.com/office/drawing/2014/main" id="{89B86BE5-2F98-F404-9C9A-CFA9CDC72C43}"/>
              </a:ext>
            </a:extLst>
          </p:cNvPr>
          <p:cNvCxnSpPr>
            <a:cxnSpLocks/>
          </p:cNvCxnSpPr>
          <p:nvPr/>
        </p:nvCxnSpPr>
        <p:spPr>
          <a:xfrm>
            <a:off x="5838127" y="5725921"/>
            <a:ext cx="437261" cy="57548"/>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54789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52ADB0F-D562-4A44-9C07-155672D731BE}"/>
              </a:ext>
            </a:extLst>
          </p:cNvPr>
          <p:cNvSpPr>
            <a:spLocks noGrp="1"/>
          </p:cNvSpPr>
          <p:nvPr>
            <p:ph sz="quarter" idx="26"/>
          </p:nvPr>
        </p:nvSpPr>
        <p:spPr/>
        <p:txBody>
          <a:bodyPr/>
          <a:lstStyle/>
          <a:p>
            <a:r>
              <a:rPr lang="de-DE">
                <a:ea typeface="Roboto Light"/>
              </a:rPr>
              <a:t>info.bna@bruker.com</a:t>
            </a:r>
            <a:endParaRPr lang="de-DE"/>
          </a:p>
        </p:txBody>
      </p:sp>
    </p:spTree>
    <p:extLst>
      <p:ext uri="{BB962C8B-B14F-4D97-AF65-F5344CB8AC3E}">
        <p14:creationId xmlns:p14="http://schemas.microsoft.com/office/powerpoint/2010/main" val="2504041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4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58E470A-3142-673F-A495-DE10BD1BAF6F}"/>
              </a:ext>
            </a:extLst>
          </p:cNvPr>
          <p:cNvSpPr>
            <a:spLocks noGrp="1"/>
          </p:cNvSpPr>
          <p:nvPr>
            <p:ph type="body" sz="quarter" idx="20"/>
          </p:nvPr>
        </p:nvSpPr>
        <p:spPr>
          <a:xfrm>
            <a:off x="515939" y="296863"/>
            <a:ext cx="9420224" cy="134652"/>
          </a:xfrm>
        </p:spPr>
        <p:txBody>
          <a:bodyPr/>
          <a:lstStyle/>
          <a:p>
            <a:r>
              <a:rPr lang="de-DE" dirty="0"/>
              <a:t>Bruker Nano Analytics Division</a:t>
            </a:r>
          </a:p>
        </p:txBody>
      </p:sp>
      <p:sp>
        <p:nvSpPr>
          <p:cNvPr id="9" name="Titel 8">
            <a:extLst>
              <a:ext uri="{FF2B5EF4-FFF2-40B4-BE49-F238E27FC236}">
                <a16:creationId xmlns:a16="http://schemas.microsoft.com/office/drawing/2014/main" id="{84CE49F5-DE9E-CAED-474A-2EACDE60BED9}"/>
              </a:ext>
            </a:extLst>
          </p:cNvPr>
          <p:cNvSpPr>
            <a:spLocks noGrp="1"/>
          </p:cNvSpPr>
          <p:nvPr>
            <p:ph type="title"/>
          </p:nvPr>
        </p:nvSpPr>
        <p:spPr>
          <a:xfrm>
            <a:off x="515938" y="838033"/>
            <a:ext cx="9420225" cy="332399"/>
          </a:xfrm>
        </p:spPr>
        <p:txBody>
          <a:bodyPr/>
          <a:lstStyle/>
          <a:p>
            <a:r>
              <a:rPr lang="de-DE" dirty="0" err="1"/>
              <a:t>Comparison</a:t>
            </a:r>
            <a:r>
              <a:rPr lang="de-DE" dirty="0"/>
              <a:t> </a:t>
            </a:r>
            <a:r>
              <a:rPr lang="de-DE" dirty="0" err="1"/>
              <a:t>XTrace</a:t>
            </a:r>
            <a:r>
              <a:rPr lang="de-DE" dirty="0"/>
              <a:t> 2 vs. </a:t>
            </a:r>
            <a:r>
              <a:rPr lang="de-DE" dirty="0" err="1"/>
              <a:t>XTrace</a:t>
            </a:r>
            <a:endParaRPr lang="de-DE" dirty="0"/>
          </a:p>
        </p:txBody>
      </p:sp>
      <p:sp>
        <p:nvSpPr>
          <p:cNvPr id="6" name="Datumsplatzhalter 5">
            <a:extLst>
              <a:ext uri="{FF2B5EF4-FFF2-40B4-BE49-F238E27FC236}">
                <a16:creationId xmlns:a16="http://schemas.microsoft.com/office/drawing/2014/main" id="{0A50FB03-A43C-E9DB-9892-37EAB51F43DF}"/>
              </a:ext>
            </a:extLst>
          </p:cNvPr>
          <p:cNvSpPr>
            <a:spLocks noGrp="1"/>
          </p:cNvSpPr>
          <p:nvPr>
            <p:ph type="dt" sz="half" idx="2"/>
          </p:nvPr>
        </p:nvSpPr>
        <p:spPr/>
        <p:txBody>
          <a:bodyPr/>
          <a:lstStyle/>
          <a:p>
            <a:fld id="{E1F14A76-2479-4E82-BC49-7099AB6D76A6}" type="datetime3">
              <a:rPr lang="en-US" smtClean="0"/>
              <a:t>5 June 2023</a:t>
            </a:fld>
            <a:endParaRPr lang="en-US"/>
          </a:p>
        </p:txBody>
      </p:sp>
      <p:sp>
        <p:nvSpPr>
          <p:cNvPr id="7" name="Foliennummernplatzhalter 6">
            <a:extLst>
              <a:ext uri="{FF2B5EF4-FFF2-40B4-BE49-F238E27FC236}">
                <a16:creationId xmlns:a16="http://schemas.microsoft.com/office/drawing/2014/main" id="{7E3DE405-F474-B1B1-DECD-20CAEC298CD1}"/>
              </a:ext>
            </a:extLst>
          </p:cNvPr>
          <p:cNvSpPr>
            <a:spLocks noGrp="1"/>
          </p:cNvSpPr>
          <p:nvPr>
            <p:ph type="sldNum" sz="quarter" idx="4"/>
          </p:nvPr>
        </p:nvSpPr>
        <p:spPr/>
        <p:txBody>
          <a:bodyPr/>
          <a:lstStyle/>
          <a:p>
            <a:fld id="{A520213A-032B-FE42-940A-86A4C9AC44D3}" type="slidenum">
              <a:rPr lang="en-US" smtClean="0"/>
              <a:pPr/>
              <a:t>18</a:t>
            </a:fld>
            <a:endParaRPr lang="en-US"/>
          </a:p>
        </p:txBody>
      </p:sp>
      <p:sp>
        <p:nvSpPr>
          <p:cNvPr id="8" name="Fußzeilenplatzhalter 7">
            <a:extLst>
              <a:ext uri="{FF2B5EF4-FFF2-40B4-BE49-F238E27FC236}">
                <a16:creationId xmlns:a16="http://schemas.microsoft.com/office/drawing/2014/main" id="{44B2C6DB-D44A-545F-4759-D2B88B4DE24B}"/>
              </a:ext>
            </a:extLst>
          </p:cNvPr>
          <p:cNvSpPr>
            <a:spLocks noGrp="1"/>
          </p:cNvSpPr>
          <p:nvPr>
            <p:ph type="ftr" sz="quarter" idx="3"/>
          </p:nvPr>
        </p:nvSpPr>
        <p:spPr/>
        <p:txBody>
          <a:bodyPr/>
          <a:lstStyle/>
          <a:p>
            <a:r>
              <a:rPr lang="en-US"/>
              <a:t>Innovation with Integrity</a:t>
            </a:r>
          </a:p>
        </p:txBody>
      </p:sp>
      <p:pic>
        <p:nvPicPr>
          <p:cNvPr id="4" name="Grafik 3">
            <a:extLst>
              <a:ext uri="{FF2B5EF4-FFF2-40B4-BE49-F238E27FC236}">
                <a16:creationId xmlns:a16="http://schemas.microsoft.com/office/drawing/2014/main" id="{B63B6ACA-E960-906E-B189-07C38EA0F556}"/>
              </a:ext>
            </a:extLst>
          </p:cNvPr>
          <p:cNvPicPr>
            <a:picLocks noChangeAspect="1"/>
          </p:cNvPicPr>
          <p:nvPr/>
        </p:nvPicPr>
        <p:blipFill>
          <a:blip r:embed="rId3"/>
          <a:srcRect/>
          <a:stretch/>
        </p:blipFill>
        <p:spPr>
          <a:xfrm>
            <a:off x="261926" y="1326616"/>
            <a:ext cx="7406655" cy="4693351"/>
          </a:xfrm>
          <a:prstGeom prst="rect">
            <a:avLst/>
          </a:prstGeom>
        </p:spPr>
      </p:pic>
      <p:pic>
        <p:nvPicPr>
          <p:cNvPr id="11" name="Grafik 10">
            <a:extLst>
              <a:ext uri="{FF2B5EF4-FFF2-40B4-BE49-F238E27FC236}">
                <a16:creationId xmlns:a16="http://schemas.microsoft.com/office/drawing/2014/main" id="{18D0BF33-02B8-6129-EDAA-C038A03E59B1}"/>
              </a:ext>
            </a:extLst>
          </p:cNvPr>
          <p:cNvPicPr>
            <a:picLocks noChangeAspect="1"/>
          </p:cNvPicPr>
          <p:nvPr/>
        </p:nvPicPr>
        <p:blipFill>
          <a:blip r:embed="rId4"/>
          <a:srcRect/>
          <a:stretch/>
        </p:blipFill>
        <p:spPr>
          <a:xfrm>
            <a:off x="7194866" y="1517614"/>
            <a:ext cx="4590907" cy="4432868"/>
          </a:xfrm>
          <a:prstGeom prst="rect">
            <a:avLst/>
          </a:prstGeom>
        </p:spPr>
      </p:pic>
      <p:sp>
        <p:nvSpPr>
          <p:cNvPr id="13" name="Textfeld 12">
            <a:extLst>
              <a:ext uri="{FF2B5EF4-FFF2-40B4-BE49-F238E27FC236}">
                <a16:creationId xmlns:a16="http://schemas.microsoft.com/office/drawing/2014/main" id="{47ACA96B-C8BD-3D00-4B45-6F22F698D0C1}"/>
              </a:ext>
            </a:extLst>
          </p:cNvPr>
          <p:cNvSpPr txBox="1"/>
          <p:nvPr/>
        </p:nvSpPr>
        <p:spPr>
          <a:xfrm>
            <a:off x="9206391" y="5941589"/>
            <a:ext cx="1134188" cy="514422"/>
          </a:xfrm>
          <a:prstGeom prst="rect">
            <a:avLst/>
          </a:prstGeom>
        </p:spPr>
        <p:txBody>
          <a:bodyPr vert="horz" wrap="square" lIns="0" tIns="0" rIns="0" bIns="0" rtlCol="0">
            <a:noAutofit/>
          </a:bodyPr>
          <a:lstStyle/>
          <a:p>
            <a:r>
              <a:rPr lang="en-US" dirty="0" err="1"/>
              <a:t>XTrace</a:t>
            </a:r>
            <a:endParaRPr lang="de-DE" dirty="0"/>
          </a:p>
        </p:txBody>
      </p:sp>
      <p:sp>
        <p:nvSpPr>
          <p:cNvPr id="14" name="Textfeld 13">
            <a:extLst>
              <a:ext uri="{FF2B5EF4-FFF2-40B4-BE49-F238E27FC236}">
                <a16:creationId xmlns:a16="http://schemas.microsoft.com/office/drawing/2014/main" id="{7FFC9C9E-282C-C41D-88A5-D7A455039DD8}"/>
              </a:ext>
            </a:extLst>
          </p:cNvPr>
          <p:cNvSpPr txBox="1"/>
          <p:nvPr/>
        </p:nvSpPr>
        <p:spPr>
          <a:xfrm>
            <a:off x="2905463" y="5945480"/>
            <a:ext cx="1134188" cy="514422"/>
          </a:xfrm>
          <a:prstGeom prst="rect">
            <a:avLst/>
          </a:prstGeom>
        </p:spPr>
        <p:txBody>
          <a:bodyPr vert="horz" wrap="square" lIns="0" tIns="0" rIns="0" bIns="0" rtlCol="0">
            <a:noAutofit/>
          </a:bodyPr>
          <a:lstStyle/>
          <a:p>
            <a:r>
              <a:rPr lang="en-US" dirty="0" err="1"/>
              <a:t>XTrace</a:t>
            </a:r>
            <a:r>
              <a:rPr lang="en-US" dirty="0"/>
              <a:t> 2</a:t>
            </a:r>
            <a:endParaRPr lang="de-DE" dirty="0"/>
          </a:p>
        </p:txBody>
      </p:sp>
    </p:spTree>
    <p:extLst>
      <p:ext uri="{BB962C8B-B14F-4D97-AF65-F5344CB8AC3E}">
        <p14:creationId xmlns:p14="http://schemas.microsoft.com/office/powerpoint/2010/main" val="2913056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e 12">
            <a:extLst>
              <a:ext uri="{FF2B5EF4-FFF2-40B4-BE49-F238E27FC236}">
                <a16:creationId xmlns:a16="http://schemas.microsoft.com/office/drawing/2014/main" id="{52610702-030A-51CD-A987-1BC896C01774}"/>
              </a:ext>
            </a:extLst>
          </p:cNvPr>
          <p:cNvGraphicFramePr>
            <a:graphicFrameLocks noGrp="1"/>
          </p:cNvGraphicFramePr>
          <p:nvPr>
            <p:ph sz="quarter" idx="21"/>
            <p:extLst>
              <p:ext uri="{D42A27DB-BD31-4B8C-83A1-F6EECF244321}">
                <p14:modId xmlns:p14="http://schemas.microsoft.com/office/powerpoint/2010/main" val="2850007797"/>
              </p:ext>
            </p:extLst>
          </p:nvPr>
        </p:nvGraphicFramePr>
        <p:xfrm>
          <a:off x="515938" y="1592263"/>
          <a:ext cx="11170958" cy="4880920"/>
        </p:xfrm>
        <a:graphic>
          <a:graphicData uri="http://schemas.openxmlformats.org/drawingml/2006/table">
            <a:tbl>
              <a:tblPr firstRow="1" bandRow="1">
                <a:tableStyleId>{5C22544A-7EE6-4342-B048-85BDC9FD1C3A}</a:tableStyleId>
              </a:tblPr>
              <a:tblGrid>
                <a:gridCol w="4366958">
                  <a:extLst>
                    <a:ext uri="{9D8B030D-6E8A-4147-A177-3AD203B41FA5}">
                      <a16:colId xmlns:a16="http://schemas.microsoft.com/office/drawing/2014/main" val="2337003415"/>
                    </a:ext>
                  </a:extLst>
                </a:gridCol>
                <a:gridCol w="3402000">
                  <a:extLst>
                    <a:ext uri="{9D8B030D-6E8A-4147-A177-3AD203B41FA5}">
                      <a16:colId xmlns:a16="http://schemas.microsoft.com/office/drawing/2014/main" val="3805081905"/>
                    </a:ext>
                  </a:extLst>
                </a:gridCol>
                <a:gridCol w="3402000">
                  <a:extLst>
                    <a:ext uri="{9D8B030D-6E8A-4147-A177-3AD203B41FA5}">
                      <a16:colId xmlns:a16="http://schemas.microsoft.com/office/drawing/2014/main" val="2761822028"/>
                    </a:ext>
                  </a:extLst>
                </a:gridCol>
              </a:tblGrid>
              <a:tr h="370840">
                <a:tc>
                  <a:txBody>
                    <a:bodyPr/>
                    <a:lstStyle/>
                    <a:p>
                      <a:r>
                        <a:rPr lang="de-DE" dirty="0"/>
                        <a:t>Parameter</a:t>
                      </a:r>
                    </a:p>
                  </a:txBody>
                  <a:tcPr/>
                </a:tc>
                <a:tc>
                  <a:txBody>
                    <a:bodyPr/>
                    <a:lstStyle/>
                    <a:p>
                      <a:pPr algn="ctr"/>
                      <a:r>
                        <a:rPr lang="de-DE" b="1" dirty="0" err="1"/>
                        <a:t>XTrace</a:t>
                      </a:r>
                      <a:r>
                        <a:rPr lang="de-DE" b="1" dirty="0"/>
                        <a:t> 2</a:t>
                      </a:r>
                    </a:p>
                  </a:txBody>
                  <a:tcPr/>
                </a:tc>
                <a:tc>
                  <a:txBody>
                    <a:bodyPr/>
                    <a:lstStyle/>
                    <a:p>
                      <a:pPr algn="ctr"/>
                      <a:r>
                        <a:rPr lang="de-DE" dirty="0" err="1"/>
                        <a:t>XTrace</a:t>
                      </a:r>
                      <a:r>
                        <a:rPr lang="de-DE" dirty="0"/>
                        <a:t> </a:t>
                      </a:r>
                    </a:p>
                  </a:txBody>
                  <a:tcPr/>
                </a:tc>
                <a:extLst>
                  <a:ext uri="{0D108BD9-81ED-4DB2-BD59-A6C34878D82A}">
                    <a16:rowId xmlns:a16="http://schemas.microsoft.com/office/drawing/2014/main" val="1300670438"/>
                  </a:ext>
                </a:extLst>
              </a:tr>
              <a:tr h="370840">
                <a:tc>
                  <a:txBody>
                    <a:bodyPr/>
                    <a:lstStyle/>
                    <a:p>
                      <a:r>
                        <a:rPr lang="de-DE" sz="1600" dirty="0"/>
                        <a:t>X-</a:t>
                      </a:r>
                      <a:r>
                        <a:rPr lang="de-DE" sz="1600" dirty="0" err="1"/>
                        <a:t>ray</a:t>
                      </a:r>
                      <a:r>
                        <a:rPr lang="de-DE" sz="1600" dirty="0"/>
                        <a:t> </a:t>
                      </a:r>
                      <a:r>
                        <a:rPr lang="de-DE" sz="1600" dirty="0" err="1"/>
                        <a:t>tube</a:t>
                      </a:r>
                      <a:r>
                        <a:rPr lang="de-DE" sz="1600" dirty="0"/>
                        <a:t> power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mn-lt"/>
                        </a:rPr>
                        <a:t>50 W (50 kV, 1000 </a:t>
                      </a:r>
                      <a:r>
                        <a:rPr lang="de-DE" sz="1600" b="1">
                          <a:solidFill>
                            <a:srgbClr val="000000"/>
                          </a:solidFill>
                          <a:effectLst/>
                          <a:latin typeface="+mn-lt"/>
                        </a:rPr>
                        <a:t>µA max.) </a:t>
                      </a:r>
                      <a:endParaRPr lang="en-US" sz="1600" b="1" baseline="0" dirty="0">
                        <a:latin typeface="+mn-lt"/>
                      </a:endParaRPr>
                    </a:p>
                  </a:txBody>
                  <a:tcPr marL="72000" marR="72000" marT="72000" marB="72000" anchor="ctr" horzOverflow="overflow"/>
                </a:tc>
                <a:tc>
                  <a:txBody>
                    <a:bodyPr/>
                    <a:lstStyle/>
                    <a:p>
                      <a:pPr algn="ctr"/>
                      <a:r>
                        <a:rPr lang="en-US" sz="1600">
                          <a:latin typeface="+mn-lt"/>
                        </a:rPr>
                        <a:t>30 W (50 kV, 600 </a:t>
                      </a:r>
                      <a:r>
                        <a:rPr lang="de-DE" sz="1600" b="0">
                          <a:solidFill>
                            <a:srgbClr val="000000"/>
                          </a:solidFill>
                          <a:effectLst/>
                          <a:latin typeface="+mn-lt"/>
                        </a:rPr>
                        <a:t>µA max.) </a:t>
                      </a:r>
                      <a:endParaRPr lang="en-US" sz="1600" b="0" dirty="0">
                        <a:latin typeface="+mn-lt"/>
                      </a:endParaRPr>
                    </a:p>
                  </a:txBody>
                  <a:tcPr marL="72000" marR="72000" marT="72000" marB="72000" anchor="ctr" horzOverflow="overflow"/>
                </a:tc>
                <a:extLst>
                  <a:ext uri="{0D108BD9-81ED-4DB2-BD59-A6C34878D82A}">
                    <a16:rowId xmlns:a16="http://schemas.microsoft.com/office/drawing/2014/main" val="3531312513"/>
                  </a:ext>
                </a:extLst>
              </a:tr>
              <a:tr h="370840">
                <a:tc>
                  <a:txBody>
                    <a:bodyPr/>
                    <a:lstStyle/>
                    <a:p>
                      <a:r>
                        <a:rPr lang="de-DE" sz="1600" dirty="0" err="1"/>
                        <a:t>Intensity</a:t>
                      </a:r>
                      <a:r>
                        <a:rPr lang="de-DE" sz="1600" dirty="0"/>
                        <a:t> on </a:t>
                      </a:r>
                      <a:r>
                        <a:rPr lang="de-DE" sz="1600" dirty="0" err="1"/>
                        <a:t>Cu</a:t>
                      </a:r>
                      <a:r>
                        <a:rPr lang="de-DE" sz="1600" dirty="0"/>
                        <a:t> (60 mm</a:t>
                      </a:r>
                      <a:r>
                        <a:rPr lang="de-DE" sz="1600" baseline="30000" dirty="0"/>
                        <a:t>2</a:t>
                      </a:r>
                      <a:r>
                        <a:rPr lang="de-DE" sz="1600" dirty="0"/>
                        <a:t> EDS </a:t>
                      </a:r>
                      <a:r>
                        <a:rPr lang="de-DE" sz="1600" dirty="0" err="1"/>
                        <a:t>detector</a:t>
                      </a:r>
                      <a:r>
                        <a:rPr lang="de-DE" sz="16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effectLst/>
                          <a:latin typeface="+mn-lt"/>
                        </a:rPr>
                        <a:t>~ 220 </a:t>
                      </a:r>
                      <a:r>
                        <a:rPr lang="en-US" sz="1600" b="1" dirty="0" err="1">
                          <a:solidFill>
                            <a:srgbClr val="000000"/>
                          </a:solidFill>
                          <a:effectLst/>
                          <a:latin typeface="+mn-lt"/>
                        </a:rPr>
                        <a:t>kcps</a:t>
                      </a:r>
                      <a:endParaRPr lang="en-US" sz="1600" b="1" baseline="0" dirty="0">
                        <a:latin typeface="+mn-lt"/>
                      </a:endParaRPr>
                    </a:p>
                  </a:txBody>
                  <a:tcPr marL="72000" marR="72000" marT="72000" marB="7200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latin typeface="+mn-lt"/>
                        </a:rPr>
                        <a:t>~ 130 </a:t>
                      </a:r>
                      <a:r>
                        <a:rPr lang="en-US" sz="1600" dirty="0" err="1">
                          <a:solidFill>
                            <a:srgbClr val="000000"/>
                          </a:solidFill>
                          <a:effectLst/>
                          <a:latin typeface="+mn-lt"/>
                        </a:rPr>
                        <a:t>kcps</a:t>
                      </a:r>
                      <a:endParaRPr lang="en-US" sz="1600" dirty="0">
                        <a:latin typeface="+mn-lt"/>
                      </a:endParaRPr>
                    </a:p>
                  </a:txBody>
                  <a:tcPr marL="72000" marR="72000" marT="72000" marB="72000" anchor="ctr" horzOverflow="overflow"/>
                </a:tc>
                <a:extLst>
                  <a:ext uri="{0D108BD9-81ED-4DB2-BD59-A6C34878D82A}">
                    <a16:rowId xmlns:a16="http://schemas.microsoft.com/office/drawing/2014/main" val="3903327448"/>
                  </a:ext>
                </a:extLst>
              </a:tr>
              <a:tr h="370840">
                <a:tc>
                  <a:txBody>
                    <a:bodyPr/>
                    <a:lstStyle/>
                    <a:p>
                      <a:r>
                        <a:rPr lang="de-DE" sz="1600" dirty="0"/>
                        <a:t>Linear </a:t>
                      </a:r>
                      <a:r>
                        <a:rPr lang="de-DE" sz="1600" dirty="0" err="1"/>
                        <a:t>stage</a:t>
                      </a:r>
                      <a:r>
                        <a:rPr lang="de-DE" sz="1600" dirty="0"/>
                        <a:t> </a:t>
                      </a:r>
                      <a:r>
                        <a:rPr lang="de-DE" sz="1600" dirty="0" err="1"/>
                        <a:t>operation</a:t>
                      </a:r>
                      <a:endParaRPr lang="de-DE" sz="1600" dirty="0"/>
                    </a:p>
                  </a:txBody>
                  <a:tcPr/>
                </a:tc>
                <a:tc>
                  <a:txBody>
                    <a:bodyPr/>
                    <a:lstStyle/>
                    <a:p>
                      <a:pPr algn="ctr"/>
                      <a:r>
                        <a:rPr lang="en-US" sz="1600" b="1" baseline="0" dirty="0">
                          <a:latin typeface="+mn-lt"/>
                        </a:rPr>
                        <a:t>motorized</a:t>
                      </a:r>
                      <a:endParaRPr lang="en-US" sz="1600" b="1" dirty="0">
                        <a:solidFill>
                          <a:schemeClr val="tx1"/>
                        </a:solidFill>
                        <a:latin typeface="+mn-lt"/>
                      </a:endParaRPr>
                    </a:p>
                  </a:txBody>
                  <a:tcPr marL="72000" marR="72000" marT="72000" marB="72000"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manually</a:t>
                      </a:r>
                      <a:endParaRPr lang="en-US" sz="1600" dirty="0">
                        <a:solidFill>
                          <a:srgbClr val="FF0000"/>
                        </a:solidFill>
                        <a:latin typeface="+mn-lt"/>
                      </a:endParaRPr>
                    </a:p>
                  </a:txBody>
                  <a:tcPr marL="72000" marR="72000" marT="72000" marB="72000" anchor="ctr" horzOverflow="overflow"/>
                </a:tc>
                <a:extLst>
                  <a:ext uri="{0D108BD9-81ED-4DB2-BD59-A6C34878D82A}">
                    <a16:rowId xmlns:a16="http://schemas.microsoft.com/office/drawing/2014/main" val="677606453"/>
                  </a:ext>
                </a:extLst>
              </a:tr>
              <a:tr h="370840">
                <a:tc>
                  <a:txBody>
                    <a:bodyPr/>
                    <a:lstStyle/>
                    <a:p>
                      <a:r>
                        <a:rPr lang="de-DE" sz="1600" dirty="0"/>
                        <a:t>X-</a:t>
                      </a:r>
                      <a:r>
                        <a:rPr lang="de-DE" sz="1600" dirty="0" err="1"/>
                        <a:t>ray</a:t>
                      </a:r>
                      <a:r>
                        <a:rPr lang="de-DE" sz="1600" dirty="0"/>
                        <a:t> </a:t>
                      </a:r>
                      <a:r>
                        <a:rPr lang="de-DE" sz="1600" dirty="0" err="1"/>
                        <a:t>optic</a:t>
                      </a:r>
                      <a:r>
                        <a:rPr lang="de-DE" sz="1600" dirty="0"/>
                        <a:t> </a:t>
                      </a:r>
                      <a:r>
                        <a:rPr lang="de-DE" sz="1600" dirty="0" err="1"/>
                        <a:t>auto</a:t>
                      </a:r>
                      <a:r>
                        <a:rPr lang="de-DE" sz="1600" dirty="0"/>
                        <a:t> </a:t>
                      </a:r>
                      <a:r>
                        <a:rPr lang="de-DE" sz="1600" dirty="0" err="1"/>
                        <a:t>retraction</a:t>
                      </a:r>
                      <a:r>
                        <a:rPr lang="de-DE" sz="1600" dirty="0"/>
                        <a:t> </a:t>
                      </a:r>
                      <a:r>
                        <a:rPr lang="de-DE" sz="1600" dirty="0" err="1"/>
                        <a:t>mode</a:t>
                      </a:r>
                      <a:endParaRPr lang="de-DE"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effectLst/>
                          <a:latin typeface="+mn-lt"/>
                        </a:rPr>
                        <a:t>Yes</a:t>
                      </a:r>
                      <a:endParaRPr lang="en-US" sz="1600" b="1" baseline="0" dirty="0">
                        <a:latin typeface="+mn-lt"/>
                      </a:endParaRPr>
                    </a:p>
                  </a:txBody>
                  <a:tcPr marL="72000" marR="72000" marT="72000" marB="7200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No</a:t>
                      </a:r>
                      <a:endParaRPr lang="en-US" sz="1600" dirty="0">
                        <a:solidFill>
                          <a:schemeClr val="tx1"/>
                        </a:solidFill>
                        <a:latin typeface="+mn-lt"/>
                      </a:endParaRPr>
                    </a:p>
                  </a:txBody>
                  <a:tcPr marL="72000" marR="72000" marT="72000" marB="72000" anchor="ctr" horzOverflow="overflow"/>
                </a:tc>
                <a:extLst>
                  <a:ext uri="{0D108BD9-81ED-4DB2-BD59-A6C34878D82A}">
                    <a16:rowId xmlns:a16="http://schemas.microsoft.com/office/drawing/2014/main" val="29480955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Primary </a:t>
                      </a:r>
                      <a:r>
                        <a:rPr lang="de-DE" sz="1600" dirty="0" err="1"/>
                        <a:t>filter</a:t>
                      </a:r>
                      <a:r>
                        <a:rPr lang="de-DE" sz="1600" dirty="0"/>
                        <a:t> </a:t>
                      </a:r>
                      <a:r>
                        <a:rPr lang="de-DE" sz="1600" dirty="0" err="1"/>
                        <a:t>wheel</a:t>
                      </a:r>
                      <a:r>
                        <a:rPr lang="de-DE" sz="1600" dirty="0"/>
                        <a:t> </a:t>
                      </a:r>
                      <a:r>
                        <a:rPr lang="de-DE" sz="1600" dirty="0" err="1"/>
                        <a:t>operation</a:t>
                      </a:r>
                      <a:endParaRPr lang="de-DE" sz="1600" dirty="0"/>
                    </a:p>
                  </a:txBody>
                  <a:tcPr/>
                </a:tc>
                <a:tc>
                  <a:txBody>
                    <a:bodyPr/>
                    <a:lstStyle/>
                    <a:p>
                      <a:pPr marL="0" indent="0" algn="ctr">
                        <a:buNone/>
                      </a:pPr>
                      <a:r>
                        <a:rPr lang="en-US" sz="1600" b="1" dirty="0">
                          <a:latin typeface="+mn-lt"/>
                        </a:rPr>
                        <a:t>motorized</a:t>
                      </a:r>
                    </a:p>
                  </a:txBody>
                  <a:tcPr marL="72000" marR="72000" marT="72000" marB="72000" anchor="ctr" horzOverflow="overflow"/>
                </a:tc>
                <a:tc>
                  <a:txBody>
                    <a:bodyPr/>
                    <a:lstStyle/>
                    <a:p>
                      <a:pPr algn="ctr"/>
                      <a:r>
                        <a:rPr lang="en-US" sz="1600" dirty="0">
                          <a:latin typeface="+mn-lt"/>
                        </a:rPr>
                        <a:t>manually</a:t>
                      </a:r>
                    </a:p>
                  </a:txBody>
                  <a:tcPr marL="72000" marR="72000" marT="72000" marB="72000" anchor="ctr" horzOverflow="overflow"/>
                </a:tc>
                <a:extLst>
                  <a:ext uri="{0D108BD9-81ED-4DB2-BD59-A6C34878D82A}">
                    <a16:rowId xmlns:a16="http://schemas.microsoft.com/office/drawing/2014/main" val="1022766374"/>
                  </a:ext>
                </a:extLst>
              </a:tr>
              <a:tr h="370840">
                <a:tc>
                  <a:txBody>
                    <a:bodyPr/>
                    <a:lstStyle/>
                    <a:p>
                      <a:r>
                        <a:rPr lang="de-DE" sz="1600" dirty="0" err="1"/>
                        <a:t>Number</a:t>
                      </a:r>
                      <a:r>
                        <a:rPr lang="de-DE" sz="1600" dirty="0"/>
                        <a:t> </a:t>
                      </a:r>
                      <a:r>
                        <a:rPr lang="de-DE" sz="1600" dirty="0" err="1"/>
                        <a:t>of</a:t>
                      </a:r>
                      <a:r>
                        <a:rPr lang="de-DE" sz="1600" dirty="0"/>
                        <a:t> </a:t>
                      </a:r>
                      <a:r>
                        <a:rPr lang="de-DE" sz="1600" dirty="0" err="1"/>
                        <a:t>primary</a:t>
                      </a:r>
                      <a:r>
                        <a:rPr lang="de-DE" sz="1600" dirty="0"/>
                        <a:t> </a:t>
                      </a:r>
                      <a:r>
                        <a:rPr lang="de-DE" sz="1600" dirty="0" err="1"/>
                        <a:t>filters</a:t>
                      </a:r>
                      <a:endParaRPr lang="de-DE" sz="1600" dirty="0"/>
                    </a:p>
                  </a:txBody>
                  <a:tcPr/>
                </a:tc>
                <a:tc>
                  <a:txBody>
                    <a:bodyPr/>
                    <a:lstStyle/>
                    <a:p>
                      <a:pPr marL="0" indent="0" algn="ctr">
                        <a:buNone/>
                      </a:pPr>
                      <a:r>
                        <a:rPr lang="en-US" sz="1600" b="1" dirty="0">
                          <a:latin typeface="+mn-lt"/>
                        </a:rPr>
                        <a:t>9</a:t>
                      </a:r>
                    </a:p>
                  </a:txBody>
                  <a:tcPr marL="72000" marR="72000" marT="72000" marB="72000" anchor="ctr" horzOverflow="overflow"/>
                </a:tc>
                <a:tc>
                  <a:txBody>
                    <a:bodyPr/>
                    <a:lstStyle/>
                    <a:p>
                      <a:pPr algn="ctr"/>
                      <a:r>
                        <a:rPr lang="en-US" sz="1600" dirty="0">
                          <a:latin typeface="+mn-lt"/>
                        </a:rPr>
                        <a:t>3</a:t>
                      </a:r>
                    </a:p>
                  </a:txBody>
                  <a:tcPr marL="72000" marR="72000" marT="72000" marB="72000" anchor="ctr" horzOverflow="overflow"/>
                </a:tc>
                <a:extLst>
                  <a:ext uri="{0D108BD9-81ED-4DB2-BD59-A6C34878D82A}">
                    <a16:rowId xmlns:a16="http://schemas.microsoft.com/office/drawing/2014/main" val="2090090141"/>
                  </a:ext>
                </a:extLst>
              </a:tr>
              <a:tr h="370840">
                <a:tc>
                  <a:txBody>
                    <a:bodyPr/>
                    <a:lstStyle/>
                    <a:p>
                      <a:r>
                        <a:rPr lang="de-DE" sz="1600" dirty="0"/>
                        <a:t>SEM </a:t>
                      </a:r>
                      <a:r>
                        <a:rPr lang="de-DE" sz="1600" dirty="0" err="1"/>
                        <a:t>load</a:t>
                      </a:r>
                      <a:r>
                        <a:rPr lang="de-DE" sz="1600" dirty="0"/>
                        <a:t> lock </a:t>
                      </a:r>
                      <a:r>
                        <a:rPr lang="de-DE" sz="1600" dirty="0" err="1"/>
                        <a:t>integration</a:t>
                      </a:r>
                      <a:r>
                        <a:rPr lang="de-DE" sz="1600" dirty="0"/>
                        <a:t> in </a:t>
                      </a:r>
                      <a:r>
                        <a:rPr lang="de-DE" sz="1600" dirty="0" err="1"/>
                        <a:t>security</a:t>
                      </a:r>
                      <a:r>
                        <a:rPr lang="de-DE" sz="1600" dirty="0"/>
                        <a:t> </a:t>
                      </a:r>
                      <a:r>
                        <a:rPr lang="de-DE" sz="1600" dirty="0" err="1"/>
                        <a:t>circuit</a:t>
                      </a:r>
                      <a:endParaRPr lang="de-DE" sz="1600" dirty="0"/>
                    </a:p>
                  </a:txBody>
                  <a:tcPr/>
                </a:tc>
                <a:tc>
                  <a:txBody>
                    <a:bodyPr/>
                    <a:lstStyle/>
                    <a:p>
                      <a:pPr marL="0" indent="0" algn="ctr">
                        <a:buNone/>
                      </a:pPr>
                      <a:r>
                        <a:rPr lang="en-US" sz="1600" b="1" dirty="0">
                          <a:latin typeface="+mn-lt"/>
                        </a:rPr>
                        <a:t>Yes</a:t>
                      </a:r>
                    </a:p>
                  </a:txBody>
                  <a:tcPr marL="72000" marR="72000" marT="72000" marB="7200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No</a:t>
                      </a:r>
                      <a:endParaRPr lang="en-US" sz="1600" dirty="0">
                        <a:solidFill>
                          <a:schemeClr val="tx1"/>
                        </a:solidFill>
                        <a:latin typeface="+mn-lt"/>
                      </a:endParaRPr>
                    </a:p>
                  </a:txBody>
                  <a:tcPr marL="72000" marR="72000" marT="72000" marB="72000" anchor="ctr" horzOverflow="overflow"/>
                </a:tc>
                <a:extLst>
                  <a:ext uri="{0D108BD9-81ED-4DB2-BD59-A6C34878D82A}">
                    <a16:rowId xmlns:a16="http://schemas.microsoft.com/office/drawing/2014/main" val="2134434817"/>
                  </a:ext>
                </a:extLst>
              </a:tr>
              <a:tr h="370840">
                <a:tc>
                  <a:txBody>
                    <a:bodyPr/>
                    <a:lstStyle/>
                    <a:p>
                      <a:r>
                        <a:rPr lang="en-US" sz="1600" dirty="0"/>
                        <a:t>Ability to save custom linear stage positions</a:t>
                      </a:r>
                    </a:p>
                  </a:txBody>
                  <a:tcPr/>
                </a:tc>
                <a:tc>
                  <a:txBody>
                    <a:bodyPr/>
                    <a:lstStyle/>
                    <a:p>
                      <a:pPr marL="0" indent="0" algn="ctr">
                        <a:buNone/>
                      </a:pPr>
                      <a:r>
                        <a:rPr lang="en-US" sz="1600" b="1" dirty="0">
                          <a:latin typeface="+mn-lt"/>
                        </a:rPr>
                        <a:t>Yes</a:t>
                      </a:r>
                    </a:p>
                  </a:txBody>
                  <a:tcPr marL="72000" marR="72000" marT="72000" marB="7200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No</a:t>
                      </a:r>
                      <a:endParaRPr lang="en-US" sz="1600" dirty="0">
                        <a:solidFill>
                          <a:schemeClr val="tx1"/>
                        </a:solidFill>
                        <a:latin typeface="+mn-lt"/>
                      </a:endParaRPr>
                    </a:p>
                  </a:txBody>
                  <a:tcPr marL="72000" marR="72000" marT="72000" marB="72000" anchor="ctr" horzOverflow="overflow"/>
                </a:tc>
                <a:extLst>
                  <a:ext uri="{0D108BD9-81ED-4DB2-BD59-A6C34878D82A}">
                    <a16:rowId xmlns:a16="http://schemas.microsoft.com/office/drawing/2014/main" val="2531200554"/>
                  </a:ext>
                </a:extLst>
              </a:tr>
              <a:tr h="370840">
                <a:tc>
                  <a:txBody>
                    <a:bodyPr/>
                    <a:lstStyle/>
                    <a:p>
                      <a:r>
                        <a:rPr lang="en-US" sz="1600" dirty="0"/>
                        <a:t>Ability to scan topographical samples </a:t>
                      </a:r>
                    </a:p>
                  </a:txBody>
                  <a:tcPr/>
                </a:tc>
                <a:tc>
                  <a:txBody>
                    <a:bodyPr/>
                    <a:lstStyle/>
                    <a:p>
                      <a:pPr marL="0" indent="0" algn="ctr">
                        <a:buNone/>
                      </a:pPr>
                      <a:r>
                        <a:rPr lang="en-US" sz="1600" b="1" dirty="0">
                          <a:latin typeface="+mn-lt"/>
                        </a:rPr>
                        <a:t>Yes (AMS)</a:t>
                      </a:r>
                    </a:p>
                  </a:txBody>
                  <a:tcPr marL="72000" marR="72000" marT="72000" marB="7200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No</a:t>
                      </a:r>
                      <a:endParaRPr lang="en-US" sz="1600" dirty="0">
                        <a:solidFill>
                          <a:schemeClr val="tx1"/>
                        </a:solidFill>
                        <a:latin typeface="+mn-lt"/>
                      </a:endParaRPr>
                    </a:p>
                  </a:txBody>
                  <a:tcPr marL="72000" marR="72000" marT="72000" marB="72000" anchor="ctr" horzOverflow="overflow"/>
                </a:tc>
                <a:extLst>
                  <a:ext uri="{0D108BD9-81ED-4DB2-BD59-A6C34878D82A}">
                    <a16:rowId xmlns:a16="http://schemas.microsoft.com/office/drawing/2014/main" val="283045724"/>
                  </a:ext>
                </a:extLst>
              </a:tr>
              <a:tr h="370840">
                <a:tc>
                  <a:txBody>
                    <a:bodyPr/>
                    <a:lstStyle/>
                    <a:p>
                      <a:r>
                        <a:rPr lang="en-US" sz="1600" dirty="0"/>
                        <a:t>Visual effects during running measurement</a:t>
                      </a:r>
                    </a:p>
                  </a:txBody>
                  <a:tcPr/>
                </a:tc>
                <a:tc>
                  <a:txBody>
                    <a:bodyPr/>
                    <a:lstStyle/>
                    <a:p>
                      <a:pPr marL="0" indent="0" algn="ctr">
                        <a:buNone/>
                      </a:pPr>
                      <a:r>
                        <a:rPr lang="en-US" sz="1600" b="1" dirty="0">
                          <a:latin typeface="+mn-lt"/>
                        </a:rPr>
                        <a:t>Yes</a:t>
                      </a:r>
                    </a:p>
                  </a:txBody>
                  <a:tcPr marL="72000" marR="72000" marT="72000" marB="7200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No</a:t>
                      </a:r>
                      <a:endParaRPr lang="en-US" sz="1600" dirty="0">
                        <a:solidFill>
                          <a:schemeClr val="tx1"/>
                        </a:solidFill>
                        <a:latin typeface="+mn-lt"/>
                      </a:endParaRPr>
                    </a:p>
                  </a:txBody>
                  <a:tcPr marL="72000" marR="72000" marT="72000" marB="72000" anchor="ctr" horzOverflow="overflow"/>
                </a:tc>
                <a:extLst>
                  <a:ext uri="{0D108BD9-81ED-4DB2-BD59-A6C34878D82A}">
                    <a16:rowId xmlns:a16="http://schemas.microsoft.com/office/drawing/2014/main" val="2681781277"/>
                  </a:ext>
                </a:extLst>
              </a:tr>
              <a:tr h="370840">
                <a:tc>
                  <a:txBody>
                    <a:bodyPr/>
                    <a:lstStyle/>
                    <a:p>
                      <a:r>
                        <a:rPr lang="en-US" sz="1600" dirty="0"/>
                        <a:t>Automatic X-ray tube warmup procedure</a:t>
                      </a:r>
                    </a:p>
                  </a:txBody>
                  <a:tcPr/>
                </a:tc>
                <a:tc>
                  <a:txBody>
                    <a:bodyPr/>
                    <a:lstStyle/>
                    <a:p>
                      <a:pPr marL="0" indent="0" algn="ctr">
                        <a:buNone/>
                      </a:pPr>
                      <a:r>
                        <a:rPr lang="en-US" sz="1600" b="1" dirty="0">
                          <a:latin typeface="+mn-lt"/>
                        </a:rPr>
                        <a:t>Yes</a:t>
                      </a:r>
                    </a:p>
                  </a:txBody>
                  <a:tcPr marL="72000" marR="72000" marT="72000" marB="7200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No</a:t>
                      </a:r>
                    </a:p>
                    <a:p>
                      <a:pPr algn="ctr"/>
                      <a:endParaRPr lang="en-US" sz="1600" dirty="0">
                        <a:latin typeface="+mn-lt"/>
                      </a:endParaRPr>
                    </a:p>
                  </a:txBody>
                  <a:tcPr marL="72000" marR="72000" marT="72000" marB="72000" anchor="ctr" horzOverflow="overflow"/>
                </a:tc>
                <a:extLst>
                  <a:ext uri="{0D108BD9-81ED-4DB2-BD59-A6C34878D82A}">
                    <a16:rowId xmlns:a16="http://schemas.microsoft.com/office/drawing/2014/main" val="3728390993"/>
                  </a:ext>
                </a:extLst>
              </a:tr>
            </a:tbl>
          </a:graphicData>
        </a:graphic>
      </p:graphicFrame>
      <p:sp>
        <p:nvSpPr>
          <p:cNvPr id="10" name="Textplatzhalter 9">
            <a:extLst>
              <a:ext uri="{FF2B5EF4-FFF2-40B4-BE49-F238E27FC236}">
                <a16:creationId xmlns:a16="http://schemas.microsoft.com/office/drawing/2014/main" id="{C58E470A-3142-673F-A495-DE10BD1BAF6F}"/>
              </a:ext>
            </a:extLst>
          </p:cNvPr>
          <p:cNvSpPr>
            <a:spLocks noGrp="1"/>
          </p:cNvSpPr>
          <p:nvPr>
            <p:ph type="body" sz="quarter" idx="20"/>
          </p:nvPr>
        </p:nvSpPr>
        <p:spPr>
          <a:xfrm>
            <a:off x="515939" y="296863"/>
            <a:ext cx="9420224" cy="134652"/>
          </a:xfrm>
        </p:spPr>
        <p:txBody>
          <a:bodyPr/>
          <a:lstStyle/>
          <a:p>
            <a:r>
              <a:rPr lang="de-DE" dirty="0"/>
              <a:t>Bruker Nano Analytics Division</a:t>
            </a:r>
          </a:p>
        </p:txBody>
      </p:sp>
      <p:sp>
        <p:nvSpPr>
          <p:cNvPr id="9" name="Titel 8">
            <a:extLst>
              <a:ext uri="{FF2B5EF4-FFF2-40B4-BE49-F238E27FC236}">
                <a16:creationId xmlns:a16="http://schemas.microsoft.com/office/drawing/2014/main" id="{84CE49F5-DE9E-CAED-474A-2EACDE60BED9}"/>
              </a:ext>
            </a:extLst>
          </p:cNvPr>
          <p:cNvSpPr>
            <a:spLocks noGrp="1"/>
          </p:cNvSpPr>
          <p:nvPr>
            <p:ph type="title"/>
          </p:nvPr>
        </p:nvSpPr>
        <p:spPr>
          <a:xfrm>
            <a:off x="515938" y="838033"/>
            <a:ext cx="9420225" cy="332399"/>
          </a:xfrm>
        </p:spPr>
        <p:txBody>
          <a:bodyPr/>
          <a:lstStyle/>
          <a:p>
            <a:r>
              <a:rPr lang="de-DE" dirty="0" err="1"/>
              <a:t>Comparison</a:t>
            </a:r>
            <a:r>
              <a:rPr lang="de-DE" dirty="0"/>
              <a:t> </a:t>
            </a:r>
            <a:r>
              <a:rPr lang="de-DE" dirty="0" err="1"/>
              <a:t>XTrace</a:t>
            </a:r>
            <a:r>
              <a:rPr lang="de-DE" dirty="0"/>
              <a:t> 2 vs. </a:t>
            </a:r>
            <a:r>
              <a:rPr lang="de-DE" dirty="0" err="1"/>
              <a:t>XTrace</a:t>
            </a:r>
            <a:endParaRPr lang="de-DE" dirty="0"/>
          </a:p>
        </p:txBody>
      </p:sp>
      <p:sp>
        <p:nvSpPr>
          <p:cNvPr id="6" name="Datumsplatzhalter 5">
            <a:extLst>
              <a:ext uri="{FF2B5EF4-FFF2-40B4-BE49-F238E27FC236}">
                <a16:creationId xmlns:a16="http://schemas.microsoft.com/office/drawing/2014/main" id="{0A50FB03-A43C-E9DB-9892-37EAB51F43DF}"/>
              </a:ext>
            </a:extLst>
          </p:cNvPr>
          <p:cNvSpPr>
            <a:spLocks noGrp="1"/>
          </p:cNvSpPr>
          <p:nvPr>
            <p:ph type="dt" sz="half" idx="2"/>
          </p:nvPr>
        </p:nvSpPr>
        <p:spPr/>
        <p:txBody>
          <a:bodyPr/>
          <a:lstStyle/>
          <a:p>
            <a:fld id="{E1F14A76-2479-4E82-BC49-7099AB6D76A6}" type="datetime3">
              <a:rPr lang="en-US" smtClean="0"/>
              <a:t>5 June 2023</a:t>
            </a:fld>
            <a:endParaRPr lang="en-US"/>
          </a:p>
        </p:txBody>
      </p:sp>
      <p:sp>
        <p:nvSpPr>
          <p:cNvPr id="7" name="Foliennummernplatzhalter 6">
            <a:extLst>
              <a:ext uri="{FF2B5EF4-FFF2-40B4-BE49-F238E27FC236}">
                <a16:creationId xmlns:a16="http://schemas.microsoft.com/office/drawing/2014/main" id="{7E3DE405-F474-B1B1-DECD-20CAEC298CD1}"/>
              </a:ext>
            </a:extLst>
          </p:cNvPr>
          <p:cNvSpPr>
            <a:spLocks noGrp="1"/>
          </p:cNvSpPr>
          <p:nvPr>
            <p:ph type="sldNum" sz="quarter" idx="4"/>
          </p:nvPr>
        </p:nvSpPr>
        <p:spPr/>
        <p:txBody>
          <a:bodyPr/>
          <a:lstStyle/>
          <a:p>
            <a:fld id="{A520213A-032B-FE42-940A-86A4C9AC44D3}" type="slidenum">
              <a:rPr lang="en-US" smtClean="0"/>
              <a:pPr/>
              <a:t>19</a:t>
            </a:fld>
            <a:endParaRPr lang="en-US"/>
          </a:p>
        </p:txBody>
      </p:sp>
      <p:sp>
        <p:nvSpPr>
          <p:cNvPr id="8" name="Fußzeilenplatzhalter 7">
            <a:extLst>
              <a:ext uri="{FF2B5EF4-FFF2-40B4-BE49-F238E27FC236}">
                <a16:creationId xmlns:a16="http://schemas.microsoft.com/office/drawing/2014/main" id="{44B2C6DB-D44A-545F-4759-D2B88B4DE24B}"/>
              </a:ext>
            </a:extLst>
          </p:cNvPr>
          <p:cNvSpPr>
            <a:spLocks noGrp="1"/>
          </p:cNvSpPr>
          <p:nvPr>
            <p:ph type="ftr" sz="quarter" idx="3"/>
          </p:nvPr>
        </p:nvSpPr>
        <p:spPr/>
        <p:txBody>
          <a:bodyPr/>
          <a:lstStyle/>
          <a:p>
            <a:r>
              <a:rPr lang="en-US"/>
              <a:t>Innovation with Integrity</a:t>
            </a:r>
          </a:p>
        </p:txBody>
      </p:sp>
    </p:spTree>
    <p:extLst>
      <p:ext uri="{BB962C8B-B14F-4D97-AF65-F5344CB8AC3E}">
        <p14:creationId xmlns:p14="http://schemas.microsoft.com/office/powerpoint/2010/main" val="41358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A279FE1-30ED-D1C9-B1B1-B65DDDCC99E6}"/>
              </a:ext>
            </a:extLst>
          </p:cNvPr>
          <p:cNvPicPr>
            <a:picLocks noChangeAspect="1"/>
          </p:cNvPicPr>
          <p:nvPr/>
        </p:nvPicPr>
        <p:blipFill>
          <a:blip r:embed="rId3"/>
          <a:srcRect/>
          <a:stretch/>
        </p:blipFill>
        <p:spPr>
          <a:xfrm>
            <a:off x="3820889" y="928112"/>
            <a:ext cx="5986158" cy="6529270"/>
          </a:xfrm>
          <a:prstGeom prst="rect">
            <a:avLst/>
          </a:prstGeom>
        </p:spPr>
      </p:pic>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838033"/>
            <a:ext cx="9420225" cy="332399"/>
          </a:xfrm>
        </p:spPr>
        <p:txBody>
          <a:bodyPr/>
          <a:lstStyle/>
          <a:p>
            <a:r>
              <a:rPr lang="en-US" dirty="0">
                <a:ea typeface="Roboto"/>
              </a:rPr>
              <a:t>QUANTAX Micro-XRF System – Key facts </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2</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5" name="Content Placeholder 3">
            <a:extLst>
              <a:ext uri="{FF2B5EF4-FFF2-40B4-BE49-F238E27FC236}">
                <a16:creationId xmlns:a16="http://schemas.microsoft.com/office/drawing/2014/main" id="{BF052E68-BB0B-CEB0-250F-7E564828F631}"/>
              </a:ext>
            </a:extLst>
          </p:cNvPr>
          <p:cNvSpPr txBox="1">
            <a:spLocks/>
          </p:cNvSpPr>
          <p:nvPr/>
        </p:nvSpPr>
        <p:spPr>
          <a:xfrm>
            <a:off x="520017" y="5391947"/>
            <a:ext cx="5385917" cy="1217668"/>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accent2"/>
                </a:solidFill>
              </a:rPr>
              <a:t>Minimal sample preparation</a:t>
            </a:r>
          </a:p>
          <a:p>
            <a:pPr marL="0" indent="0">
              <a:buNone/>
            </a:pPr>
            <a:r>
              <a:rPr lang="en-US" sz="2200" dirty="0">
                <a:ea typeface="Roboto Light"/>
                <a:cs typeface="Roboto Light"/>
              </a:rPr>
              <a:t>No coating required, no charging effects </a:t>
            </a:r>
            <a:endParaRPr lang="en-US" sz="2200" dirty="0">
              <a:ea typeface="Roboto Light"/>
            </a:endParaRPr>
          </a:p>
        </p:txBody>
      </p:sp>
      <p:sp>
        <p:nvSpPr>
          <p:cNvPr id="22" name="Content Placeholder 3">
            <a:extLst>
              <a:ext uri="{FF2B5EF4-FFF2-40B4-BE49-F238E27FC236}">
                <a16:creationId xmlns:a16="http://schemas.microsoft.com/office/drawing/2014/main" id="{DA7AA643-16A0-512B-5F02-90691E7504B9}"/>
              </a:ext>
            </a:extLst>
          </p:cNvPr>
          <p:cNvSpPr txBox="1">
            <a:spLocks/>
          </p:cNvSpPr>
          <p:nvPr/>
        </p:nvSpPr>
        <p:spPr>
          <a:xfrm>
            <a:off x="516817" y="1814395"/>
            <a:ext cx="3730057" cy="1980654"/>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rgbClr val="008DEB"/>
                </a:solidFill>
                <a:ea typeface="Roboto Light"/>
              </a:rPr>
              <a:t>10 ppm </a:t>
            </a:r>
            <a:endParaRPr lang="en-US" sz="2200" b="1" dirty="0">
              <a:solidFill>
                <a:srgbClr val="008DEB"/>
              </a:solidFill>
            </a:endParaRPr>
          </a:p>
          <a:p>
            <a:pPr marL="0" indent="0">
              <a:buNone/>
            </a:pPr>
            <a:r>
              <a:rPr lang="en-US" sz="2200" b="1" dirty="0">
                <a:solidFill>
                  <a:srgbClr val="008DEB"/>
                </a:solidFill>
                <a:ea typeface="Roboto Light"/>
                <a:cs typeface="Roboto Light"/>
              </a:rPr>
              <a:t>detection limit</a:t>
            </a:r>
            <a:endParaRPr lang="en-US" sz="2200" b="1" dirty="0">
              <a:solidFill>
                <a:srgbClr val="008DEB"/>
              </a:solidFill>
              <a:cs typeface="Roboto Light"/>
            </a:endParaRPr>
          </a:p>
          <a:p>
            <a:pPr marL="0" indent="0">
              <a:buNone/>
            </a:pPr>
            <a:r>
              <a:rPr lang="en-US" sz="2200" dirty="0">
                <a:ea typeface="Roboto Light"/>
                <a:cs typeface="Roboto Light"/>
              </a:rPr>
              <a:t>Trace element analysis due to a low spectral background</a:t>
            </a:r>
            <a:endParaRPr lang="en-US" dirty="0">
              <a:cs typeface="Roboto Light"/>
            </a:endParaRPr>
          </a:p>
        </p:txBody>
      </p:sp>
      <p:sp>
        <p:nvSpPr>
          <p:cNvPr id="12" name="Content Placeholder 3">
            <a:extLst>
              <a:ext uri="{FF2B5EF4-FFF2-40B4-BE49-F238E27FC236}">
                <a16:creationId xmlns:a16="http://schemas.microsoft.com/office/drawing/2014/main" id="{37B13442-C027-9124-300B-EDE41B92FF7C}"/>
              </a:ext>
            </a:extLst>
          </p:cNvPr>
          <p:cNvSpPr>
            <a:spLocks noGrp="1"/>
          </p:cNvSpPr>
          <p:nvPr>
            <p:ph sz="quarter" idx="21"/>
          </p:nvPr>
        </p:nvSpPr>
        <p:spPr>
          <a:xfrm>
            <a:off x="8643851" y="2946432"/>
            <a:ext cx="3101592" cy="1926757"/>
          </a:xfrm>
        </p:spPr>
        <p:txBody>
          <a:bodyPr vert="horz" lIns="0" tIns="0" rIns="0" bIns="0" rtlCol="0" anchor="t">
            <a:noAutofit/>
          </a:bodyPr>
          <a:lstStyle/>
          <a:p>
            <a:pPr marL="0" indent="0">
              <a:buNone/>
            </a:pPr>
            <a:r>
              <a:rPr lang="en-US" sz="2200" b="1" dirty="0">
                <a:solidFill>
                  <a:srgbClr val="008DEB"/>
                </a:solidFill>
                <a:ea typeface="Roboto Light"/>
              </a:rPr>
              <a:t>1 nm – 40 µm </a:t>
            </a:r>
            <a:endParaRPr lang="en-US" sz="2200" b="1" dirty="0">
              <a:solidFill>
                <a:srgbClr val="008DEB"/>
              </a:solidFill>
            </a:endParaRPr>
          </a:p>
          <a:p>
            <a:pPr marL="0" indent="0">
              <a:buNone/>
            </a:pPr>
            <a:r>
              <a:rPr lang="en-US" sz="2200" b="1" dirty="0">
                <a:solidFill>
                  <a:srgbClr val="008DEB"/>
                </a:solidFill>
                <a:ea typeface="Roboto Light"/>
              </a:rPr>
              <a:t>layer thickness range</a:t>
            </a:r>
            <a:endParaRPr lang="en-US" sz="2200" b="1" dirty="0">
              <a:solidFill>
                <a:srgbClr val="008DEB"/>
              </a:solidFill>
            </a:endParaRPr>
          </a:p>
          <a:p>
            <a:pPr marL="0" indent="0">
              <a:buNone/>
            </a:pPr>
            <a:r>
              <a:rPr lang="en-US" sz="2200" dirty="0">
                <a:ea typeface="Roboto Light"/>
                <a:cs typeface="Roboto Light"/>
              </a:rPr>
              <a:t>Analysis of thin films and multi-layered structures</a:t>
            </a:r>
          </a:p>
        </p:txBody>
      </p:sp>
    </p:spTree>
    <p:extLst>
      <p:ext uri="{BB962C8B-B14F-4D97-AF65-F5344CB8AC3E}">
        <p14:creationId xmlns:p14="http://schemas.microsoft.com/office/powerpoint/2010/main" val="2065569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58E470A-3142-673F-A495-DE10BD1BAF6F}"/>
              </a:ext>
            </a:extLst>
          </p:cNvPr>
          <p:cNvSpPr>
            <a:spLocks noGrp="1"/>
          </p:cNvSpPr>
          <p:nvPr>
            <p:ph type="body" sz="quarter" idx="20"/>
          </p:nvPr>
        </p:nvSpPr>
        <p:spPr>
          <a:xfrm>
            <a:off x="515939" y="296863"/>
            <a:ext cx="9420224" cy="134652"/>
          </a:xfrm>
        </p:spPr>
        <p:txBody>
          <a:bodyPr/>
          <a:lstStyle/>
          <a:p>
            <a:r>
              <a:rPr lang="de-DE" dirty="0"/>
              <a:t>Bruker Nano Analytics Division</a:t>
            </a:r>
          </a:p>
        </p:txBody>
      </p:sp>
      <p:sp>
        <p:nvSpPr>
          <p:cNvPr id="9" name="Titel 8">
            <a:extLst>
              <a:ext uri="{FF2B5EF4-FFF2-40B4-BE49-F238E27FC236}">
                <a16:creationId xmlns:a16="http://schemas.microsoft.com/office/drawing/2014/main" id="{84CE49F5-DE9E-CAED-474A-2EACDE60BED9}"/>
              </a:ext>
            </a:extLst>
          </p:cNvPr>
          <p:cNvSpPr>
            <a:spLocks noGrp="1"/>
          </p:cNvSpPr>
          <p:nvPr>
            <p:ph type="title"/>
          </p:nvPr>
        </p:nvSpPr>
        <p:spPr>
          <a:xfrm>
            <a:off x="515938" y="838033"/>
            <a:ext cx="9420225" cy="332399"/>
          </a:xfrm>
        </p:spPr>
        <p:txBody>
          <a:bodyPr/>
          <a:lstStyle/>
          <a:p>
            <a:r>
              <a:rPr lang="de-DE" dirty="0" err="1"/>
              <a:t>Comparison</a:t>
            </a:r>
            <a:r>
              <a:rPr lang="de-DE" dirty="0"/>
              <a:t> </a:t>
            </a:r>
            <a:r>
              <a:rPr lang="de-DE" dirty="0" err="1"/>
              <a:t>XTrace</a:t>
            </a:r>
            <a:r>
              <a:rPr lang="de-DE" dirty="0"/>
              <a:t> 2 vs. </a:t>
            </a:r>
            <a:r>
              <a:rPr lang="de-DE" dirty="0" err="1"/>
              <a:t>competition</a:t>
            </a:r>
            <a:endParaRPr lang="de-DE" dirty="0"/>
          </a:p>
        </p:txBody>
      </p:sp>
      <p:sp>
        <p:nvSpPr>
          <p:cNvPr id="6" name="Datumsplatzhalter 5">
            <a:extLst>
              <a:ext uri="{FF2B5EF4-FFF2-40B4-BE49-F238E27FC236}">
                <a16:creationId xmlns:a16="http://schemas.microsoft.com/office/drawing/2014/main" id="{0A50FB03-A43C-E9DB-9892-37EAB51F43DF}"/>
              </a:ext>
            </a:extLst>
          </p:cNvPr>
          <p:cNvSpPr>
            <a:spLocks noGrp="1"/>
          </p:cNvSpPr>
          <p:nvPr>
            <p:ph type="dt" sz="half" idx="2"/>
          </p:nvPr>
        </p:nvSpPr>
        <p:spPr/>
        <p:txBody>
          <a:bodyPr/>
          <a:lstStyle/>
          <a:p>
            <a:fld id="{E1F14A76-2479-4E82-BC49-7099AB6D76A6}" type="datetime3">
              <a:rPr lang="en-US" smtClean="0"/>
              <a:t>5 June 2023</a:t>
            </a:fld>
            <a:endParaRPr lang="en-US"/>
          </a:p>
        </p:txBody>
      </p:sp>
      <p:sp>
        <p:nvSpPr>
          <p:cNvPr id="7" name="Foliennummernplatzhalter 6">
            <a:extLst>
              <a:ext uri="{FF2B5EF4-FFF2-40B4-BE49-F238E27FC236}">
                <a16:creationId xmlns:a16="http://schemas.microsoft.com/office/drawing/2014/main" id="{7E3DE405-F474-B1B1-DECD-20CAEC298CD1}"/>
              </a:ext>
            </a:extLst>
          </p:cNvPr>
          <p:cNvSpPr>
            <a:spLocks noGrp="1"/>
          </p:cNvSpPr>
          <p:nvPr>
            <p:ph type="sldNum" sz="quarter" idx="4"/>
          </p:nvPr>
        </p:nvSpPr>
        <p:spPr/>
        <p:txBody>
          <a:bodyPr/>
          <a:lstStyle/>
          <a:p>
            <a:fld id="{A520213A-032B-FE42-940A-86A4C9AC44D3}" type="slidenum">
              <a:rPr lang="en-US" smtClean="0"/>
              <a:pPr/>
              <a:t>20</a:t>
            </a:fld>
            <a:endParaRPr lang="en-US"/>
          </a:p>
        </p:txBody>
      </p:sp>
      <p:sp>
        <p:nvSpPr>
          <p:cNvPr id="8" name="Fußzeilenplatzhalter 7">
            <a:extLst>
              <a:ext uri="{FF2B5EF4-FFF2-40B4-BE49-F238E27FC236}">
                <a16:creationId xmlns:a16="http://schemas.microsoft.com/office/drawing/2014/main" id="{44B2C6DB-D44A-545F-4759-D2B88B4DE24B}"/>
              </a:ext>
            </a:extLst>
          </p:cNvPr>
          <p:cNvSpPr>
            <a:spLocks noGrp="1"/>
          </p:cNvSpPr>
          <p:nvPr>
            <p:ph type="ftr" sz="quarter" idx="3"/>
          </p:nvPr>
        </p:nvSpPr>
        <p:spPr/>
        <p:txBody>
          <a:bodyPr/>
          <a:lstStyle/>
          <a:p>
            <a:r>
              <a:rPr lang="en-US"/>
              <a:t>Innovation with Integrity</a:t>
            </a:r>
          </a:p>
        </p:txBody>
      </p:sp>
      <p:graphicFrame>
        <p:nvGraphicFramePr>
          <p:cNvPr id="13" name="Tabelle 13">
            <a:extLst>
              <a:ext uri="{FF2B5EF4-FFF2-40B4-BE49-F238E27FC236}">
                <a16:creationId xmlns:a16="http://schemas.microsoft.com/office/drawing/2014/main" id="{C46A908E-5775-BFC9-1D1D-EEB4806ADE76}"/>
              </a:ext>
            </a:extLst>
          </p:cNvPr>
          <p:cNvGraphicFramePr>
            <a:graphicFrameLocks noGrp="1"/>
          </p:cNvGraphicFramePr>
          <p:nvPr>
            <p:ph sz="quarter" idx="21"/>
            <p:extLst>
              <p:ext uri="{D42A27DB-BD31-4B8C-83A1-F6EECF244321}">
                <p14:modId xmlns:p14="http://schemas.microsoft.com/office/powerpoint/2010/main" val="98615791"/>
              </p:ext>
            </p:extLst>
          </p:nvPr>
        </p:nvGraphicFramePr>
        <p:xfrm>
          <a:off x="506413" y="1592263"/>
          <a:ext cx="11191412" cy="4815840"/>
        </p:xfrm>
        <a:graphic>
          <a:graphicData uri="http://schemas.openxmlformats.org/drawingml/2006/table">
            <a:tbl>
              <a:tblPr firstRow="1" bandRow="1">
                <a:tableStyleId>{5C22544A-7EE6-4342-B048-85BDC9FD1C3A}</a:tableStyleId>
              </a:tblPr>
              <a:tblGrid>
                <a:gridCol w="1903412">
                  <a:extLst>
                    <a:ext uri="{9D8B030D-6E8A-4147-A177-3AD203B41FA5}">
                      <a16:colId xmlns:a16="http://schemas.microsoft.com/office/drawing/2014/main" val="2639533865"/>
                    </a:ext>
                  </a:extLst>
                </a:gridCol>
                <a:gridCol w="1152000">
                  <a:extLst>
                    <a:ext uri="{9D8B030D-6E8A-4147-A177-3AD203B41FA5}">
                      <a16:colId xmlns:a16="http://schemas.microsoft.com/office/drawing/2014/main" val="3316535135"/>
                    </a:ext>
                  </a:extLst>
                </a:gridCol>
                <a:gridCol w="1332000">
                  <a:extLst>
                    <a:ext uri="{9D8B030D-6E8A-4147-A177-3AD203B41FA5}">
                      <a16:colId xmlns:a16="http://schemas.microsoft.com/office/drawing/2014/main" val="3661962837"/>
                    </a:ext>
                  </a:extLst>
                </a:gridCol>
                <a:gridCol w="3204000">
                  <a:extLst>
                    <a:ext uri="{9D8B030D-6E8A-4147-A177-3AD203B41FA5}">
                      <a16:colId xmlns:a16="http://schemas.microsoft.com/office/drawing/2014/main" val="4230605789"/>
                    </a:ext>
                  </a:extLst>
                </a:gridCol>
                <a:gridCol w="3600000">
                  <a:extLst>
                    <a:ext uri="{9D8B030D-6E8A-4147-A177-3AD203B41FA5}">
                      <a16:colId xmlns:a16="http://schemas.microsoft.com/office/drawing/2014/main" val="3877718369"/>
                    </a:ext>
                  </a:extLst>
                </a:gridCol>
              </a:tblGrid>
              <a:tr h="370840">
                <a:tc>
                  <a:txBody>
                    <a:bodyPr/>
                    <a:lstStyle/>
                    <a:p>
                      <a:r>
                        <a:rPr lang="de-DE" dirty="0"/>
                        <a:t>Parameter</a:t>
                      </a:r>
                    </a:p>
                  </a:txBody>
                  <a:tcPr/>
                </a:tc>
                <a:tc>
                  <a:txBody>
                    <a:bodyPr/>
                    <a:lstStyle/>
                    <a:p>
                      <a:pPr algn="ctr"/>
                      <a:r>
                        <a:rPr lang="de-DE" dirty="0" err="1"/>
                        <a:t>XTrace</a:t>
                      </a:r>
                      <a:r>
                        <a:rPr lang="de-DE" dirty="0"/>
                        <a:t> 2</a:t>
                      </a:r>
                    </a:p>
                    <a:p>
                      <a:pPr algn="ctr"/>
                      <a:r>
                        <a:rPr lang="de-DE" dirty="0"/>
                        <a:t>(BNA)</a:t>
                      </a:r>
                    </a:p>
                  </a:txBody>
                  <a:tcPr/>
                </a:tc>
                <a:tc>
                  <a:txBody>
                    <a:bodyPr/>
                    <a:lstStyle/>
                    <a:p>
                      <a:pPr algn="ctr"/>
                      <a:r>
                        <a:rPr lang="de-DE" dirty="0" err="1"/>
                        <a:t>Xb</a:t>
                      </a:r>
                      <a:r>
                        <a:rPr lang="de-DE" dirty="0"/>
                        <a:t> SEMTM </a:t>
                      </a:r>
                      <a:br>
                        <a:rPr lang="de-DE" dirty="0"/>
                      </a:br>
                      <a:r>
                        <a:rPr lang="de-DE" dirty="0"/>
                        <a:t>(IXRF) </a:t>
                      </a:r>
                    </a:p>
                  </a:txBody>
                  <a:tcPr/>
                </a:tc>
                <a:tc>
                  <a:txBody>
                    <a:bodyPr/>
                    <a:lstStyle/>
                    <a:p>
                      <a:r>
                        <a:rPr lang="de-DE" dirty="0"/>
                        <a:t>Analytical </a:t>
                      </a:r>
                      <a:r>
                        <a:rPr lang="de-DE" dirty="0" err="1"/>
                        <a:t>benefits</a:t>
                      </a:r>
                      <a:endParaRPr lang="de-DE" dirty="0"/>
                    </a:p>
                    <a:p>
                      <a:endParaRPr lang="de-DE" dirty="0"/>
                    </a:p>
                  </a:txBody>
                  <a:tcPr/>
                </a:tc>
                <a:tc>
                  <a:txBody>
                    <a:bodyPr/>
                    <a:lstStyle/>
                    <a:p>
                      <a:r>
                        <a:rPr lang="de-DE" dirty="0"/>
                        <a:t>Customer </a:t>
                      </a:r>
                      <a:r>
                        <a:rPr lang="de-DE" dirty="0" err="1"/>
                        <a:t>benefits</a:t>
                      </a:r>
                      <a:endParaRPr lang="de-DE" dirty="0"/>
                    </a:p>
                    <a:p>
                      <a:endParaRPr lang="de-DE" dirty="0"/>
                    </a:p>
                  </a:txBody>
                  <a:tcPr/>
                </a:tc>
                <a:extLst>
                  <a:ext uri="{0D108BD9-81ED-4DB2-BD59-A6C34878D82A}">
                    <a16:rowId xmlns:a16="http://schemas.microsoft.com/office/drawing/2014/main" val="334442062"/>
                  </a:ext>
                </a:extLst>
              </a:tr>
              <a:tr h="370840">
                <a:tc>
                  <a:txBody>
                    <a:bodyPr/>
                    <a:lstStyle/>
                    <a:p>
                      <a:r>
                        <a:rPr lang="de-DE" sz="1400" dirty="0"/>
                        <a:t>X-</a:t>
                      </a:r>
                      <a:r>
                        <a:rPr lang="de-DE" sz="1400" dirty="0" err="1"/>
                        <a:t>ray</a:t>
                      </a:r>
                      <a:r>
                        <a:rPr lang="de-DE" sz="1400" dirty="0"/>
                        <a:t> </a:t>
                      </a:r>
                      <a:r>
                        <a:rPr lang="de-DE" sz="1400" dirty="0" err="1"/>
                        <a:t>tube</a:t>
                      </a:r>
                      <a:r>
                        <a:rPr lang="de-DE" sz="1400" dirty="0"/>
                        <a:t> power </a:t>
                      </a:r>
                    </a:p>
                  </a:txBody>
                  <a:tcPr/>
                </a:tc>
                <a:tc>
                  <a:txBody>
                    <a:bodyPr/>
                    <a:lstStyle/>
                    <a:p>
                      <a:pPr algn="ctr"/>
                      <a:r>
                        <a:rPr lang="de-DE" sz="1400" dirty="0"/>
                        <a:t>50 W</a:t>
                      </a:r>
                    </a:p>
                  </a:txBody>
                  <a:tcPr/>
                </a:tc>
                <a:tc>
                  <a:txBody>
                    <a:bodyPr/>
                    <a:lstStyle/>
                    <a:p>
                      <a:pPr algn="ctr"/>
                      <a:r>
                        <a:rPr lang="de-DE" sz="1400" dirty="0"/>
                        <a:t>30 W</a:t>
                      </a:r>
                    </a:p>
                  </a:txBody>
                  <a:tcPr/>
                </a:tc>
                <a:tc>
                  <a:txBody>
                    <a:bodyPr/>
                    <a:lstStyle/>
                    <a:p>
                      <a:r>
                        <a:rPr lang="de-DE" sz="1400" dirty="0"/>
                        <a:t>~70 % </a:t>
                      </a:r>
                      <a:r>
                        <a:rPr lang="de-DE" sz="1400" dirty="0" err="1"/>
                        <a:t>higher</a:t>
                      </a:r>
                      <a:r>
                        <a:rPr lang="de-DE" sz="1400" dirty="0"/>
                        <a:t> </a:t>
                      </a:r>
                      <a:r>
                        <a:rPr lang="de-DE" sz="1400" dirty="0" err="1"/>
                        <a:t>count</a:t>
                      </a:r>
                      <a:r>
                        <a:rPr lang="de-DE" sz="1400" dirty="0"/>
                        <a:t> </a:t>
                      </a:r>
                      <a:r>
                        <a:rPr lang="de-DE" sz="1400" dirty="0" err="1"/>
                        <a:t>rates</a:t>
                      </a:r>
                      <a:endParaRPr lang="de-DE" sz="1400" dirty="0"/>
                    </a:p>
                  </a:txBody>
                  <a:tcPr/>
                </a:tc>
                <a:tc>
                  <a:txBody>
                    <a:bodyPr/>
                    <a:lstStyle/>
                    <a:p>
                      <a:r>
                        <a:rPr lang="de-DE" sz="1400" dirty="0"/>
                        <a:t>Shorter </a:t>
                      </a:r>
                      <a:r>
                        <a:rPr lang="de-DE" sz="1400" dirty="0" err="1"/>
                        <a:t>acquisition</a:t>
                      </a:r>
                      <a:r>
                        <a:rPr lang="de-DE" sz="1400" dirty="0"/>
                        <a:t> time</a:t>
                      </a:r>
                    </a:p>
                    <a:p>
                      <a:endParaRPr lang="de-DE" sz="1400" dirty="0"/>
                    </a:p>
                  </a:txBody>
                  <a:tcPr/>
                </a:tc>
                <a:extLst>
                  <a:ext uri="{0D108BD9-81ED-4DB2-BD59-A6C34878D82A}">
                    <a16:rowId xmlns:a16="http://schemas.microsoft.com/office/drawing/2014/main" val="3394941889"/>
                  </a:ext>
                </a:extLst>
              </a:tr>
              <a:tr h="370840">
                <a:tc>
                  <a:txBody>
                    <a:bodyPr/>
                    <a:lstStyle/>
                    <a:p>
                      <a:r>
                        <a:rPr lang="de-DE" sz="1400" dirty="0"/>
                        <a:t>Numbers </a:t>
                      </a:r>
                      <a:r>
                        <a:rPr lang="de-DE" sz="1400" dirty="0" err="1"/>
                        <a:t>of</a:t>
                      </a:r>
                      <a:r>
                        <a:rPr lang="de-DE" sz="1400" dirty="0"/>
                        <a:t> </a:t>
                      </a:r>
                      <a:r>
                        <a:rPr lang="de-DE" sz="1400" dirty="0" err="1"/>
                        <a:t>primary</a:t>
                      </a:r>
                      <a:r>
                        <a:rPr lang="de-DE" sz="1400" dirty="0"/>
                        <a:t> </a:t>
                      </a:r>
                      <a:r>
                        <a:rPr lang="de-DE" sz="1400" dirty="0" err="1"/>
                        <a:t>filters</a:t>
                      </a:r>
                      <a:endParaRPr lang="de-DE" sz="1400" dirty="0"/>
                    </a:p>
                  </a:txBody>
                  <a:tcPr/>
                </a:tc>
                <a:tc>
                  <a:txBody>
                    <a:bodyPr/>
                    <a:lstStyle/>
                    <a:p>
                      <a:pPr algn="ctr"/>
                      <a:r>
                        <a:rPr lang="de-DE" sz="1400" dirty="0"/>
                        <a:t>9</a:t>
                      </a:r>
                    </a:p>
                  </a:txBody>
                  <a:tcPr/>
                </a:tc>
                <a:tc>
                  <a:txBody>
                    <a:bodyPr/>
                    <a:lstStyle/>
                    <a:p>
                      <a:pPr algn="ctr"/>
                      <a:r>
                        <a:rPr lang="de-DE" sz="1400" dirty="0"/>
                        <a:t>3</a:t>
                      </a:r>
                    </a:p>
                  </a:txBody>
                  <a:tcPr/>
                </a:tc>
                <a:tc>
                  <a:txBody>
                    <a:bodyPr/>
                    <a:lstStyle/>
                    <a:p>
                      <a:r>
                        <a:rPr lang="en-US" sz="1400" dirty="0"/>
                        <a:t>Suppresses artefact peaks (diffraction, characteristic tube peaks) </a:t>
                      </a:r>
                    </a:p>
                  </a:txBody>
                  <a:tcPr/>
                </a:tc>
                <a:tc>
                  <a:txBody>
                    <a:bodyPr/>
                    <a:lstStyle/>
                    <a:p>
                      <a:r>
                        <a:rPr lang="en-US" sz="1400" dirty="0"/>
                        <a:t>Enhanced background reduction for improved sensitivity</a:t>
                      </a:r>
                    </a:p>
                  </a:txBody>
                  <a:tcPr/>
                </a:tc>
                <a:extLst>
                  <a:ext uri="{0D108BD9-81ED-4DB2-BD59-A6C34878D82A}">
                    <a16:rowId xmlns:a16="http://schemas.microsoft.com/office/drawing/2014/main" val="3526842359"/>
                  </a:ext>
                </a:extLst>
              </a:tr>
              <a:tr h="370840">
                <a:tc>
                  <a:txBody>
                    <a:bodyPr/>
                    <a:lstStyle/>
                    <a:p>
                      <a:r>
                        <a:rPr lang="de-DE" sz="1400" dirty="0"/>
                        <a:t>Primary </a:t>
                      </a:r>
                      <a:r>
                        <a:rPr lang="de-DE" sz="1400" dirty="0" err="1"/>
                        <a:t>filter</a:t>
                      </a:r>
                      <a:r>
                        <a:rPr lang="de-DE" sz="1400" dirty="0"/>
                        <a:t> </a:t>
                      </a:r>
                      <a:r>
                        <a:rPr lang="de-DE" sz="1400" dirty="0" err="1"/>
                        <a:t>control</a:t>
                      </a:r>
                      <a:endParaRPr lang="de-DE" sz="1400" dirty="0"/>
                    </a:p>
                  </a:txBody>
                  <a:tcPr/>
                </a:tc>
                <a:tc>
                  <a:txBody>
                    <a:bodyPr/>
                    <a:lstStyle/>
                    <a:p>
                      <a:pPr algn="ctr"/>
                      <a:r>
                        <a:rPr lang="de-DE" sz="1400" dirty="0" err="1"/>
                        <a:t>motorized</a:t>
                      </a:r>
                      <a:endParaRPr lang="de-DE" sz="1400" dirty="0"/>
                    </a:p>
                  </a:txBody>
                  <a:tcPr/>
                </a:tc>
                <a:tc>
                  <a:txBody>
                    <a:bodyPr/>
                    <a:lstStyle/>
                    <a:p>
                      <a:pPr algn="ctr"/>
                      <a:r>
                        <a:rPr lang="de-DE" sz="1400" dirty="0" err="1"/>
                        <a:t>manual</a:t>
                      </a:r>
                      <a:endParaRPr lang="de-DE" sz="1400" dirty="0"/>
                    </a:p>
                  </a:txBody>
                  <a:tcPr/>
                </a:tc>
                <a:tc>
                  <a:txBody>
                    <a:bodyPr/>
                    <a:lstStyle/>
                    <a:p>
                      <a:pPr algn="ctr"/>
                      <a:r>
                        <a:rPr lang="de-DE" sz="1400"/>
                        <a:t>-</a:t>
                      </a:r>
                      <a:endParaRPr lang="de-DE" sz="1400" dirty="0"/>
                    </a:p>
                  </a:txBody>
                  <a:tcPr/>
                </a:tc>
                <a:tc>
                  <a:txBody>
                    <a:bodyPr/>
                    <a:lstStyle/>
                    <a:p>
                      <a:r>
                        <a:rPr lang="en-US" sz="1400" dirty="0"/>
                        <a:t>Comfortable / intuitive usability by selecting the individual filters by SW </a:t>
                      </a:r>
                    </a:p>
                  </a:txBody>
                  <a:tcPr/>
                </a:tc>
                <a:extLst>
                  <a:ext uri="{0D108BD9-81ED-4DB2-BD59-A6C34878D82A}">
                    <a16:rowId xmlns:a16="http://schemas.microsoft.com/office/drawing/2014/main" val="2994472193"/>
                  </a:ext>
                </a:extLst>
              </a:tr>
              <a:tr h="370840">
                <a:tc>
                  <a:txBody>
                    <a:bodyPr/>
                    <a:lstStyle/>
                    <a:p>
                      <a:r>
                        <a:rPr lang="en-US" sz="1400"/>
                        <a:t>Ability to work with different spot sizes (FlexiSpot mode)</a:t>
                      </a:r>
                      <a:endParaRPr lang="en-US" sz="1400" dirty="0"/>
                    </a:p>
                  </a:txBody>
                  <a:tcPr/>
                </a:tc>
                <a:tc>
                  <a:txBody>
                    <a:bodyPr/>
                    <a:lstStyle/>
                    <a:p>
                      <a:pPr algn="ctr"/>
                      <a:r>
                        <a:rPr lang="de-DE" sz="1400" dirty="0"/>
                        <a:t>Yes</a:t>
                      </a:r>
                    </a:p>
                  </a:txBody>
                  <a:tcPr/>
                </a:tc>
                <a:tc>
                  <a:txBody>
                    <a:bodyPr/>
                    <a:lstStyle/>
                    <a:p>
                      <a:pPr algn="ctr"/>
                      <a:r>
                        <a:rPr lang="de-DE" sz="1400" dirty="0" err="1"/>
                        <a:t>No</a:t>
                      </a:r>
                      <a:endParaRPr lang="de-DE" sz="1400" dirty="0"/>
                    </a:p>
                  </a:txBody>
                  <a:tcPr/>
                </a:tc>
                <a:tc>
                  <a:txBody>
                    <a:bodyPr/>
                    <a:lstStyle/>
                    <a:p>
                      <a:r>
                        <a:rPr lang="en-US" sz="1400">
                          <a:solidFill>
                            <a:schemeClr val="tx1"/>
                          </a:solidFill>
                        </a:rPr>
                        <a:t>FlexiSpot mode provides a more representative analytical volume for </a:t>
                      </a:r>
                      <a:r>
                        <a:rPr lang="en-US" sz="1400"/>
                        <a:t>quantification of inhomogeneous sample materials</a:t>
                      </a:r>
                      <a:endParaRPr lang="en-US" sz="1400" dirty="0"/>
                    </a:p>
                  </a:txBody>
                  <a:tcPr/>
                </a:tc>
                <a:tc>
                  <a:txBody>
                    <a:bodyPr/>
                    <a:lstStyle/>
                    <a:p>
                      <a:r>
                        <a:rPr lang="en-US" sz="1400" dirty="0"/>
                        <a:t>Saves measuring time </a:t>
                      </a:r>
                      <a:r>
                        <a:rPr lang="en-US" sz="1400" dirty="0">
                          <a:sym typeface="Wingdings" panose="05000000000000000000" pitchFamily="2" charset="2"/>
                        </a:rPr>
                        <a:t></a:t>
                      </a:r>
                      <a:r>
                        <a:rPr lang="en-US" sz="1400" dirty="0"/>
                        <a:t> instead of measuring various individual points, acquisition of only one spectra by using the larger spot </a:t>
                      </a:r>
                    </a:p>
                  </a:txBody>
                  <a:tcPr/>
                </a:tc>
                <a:extLst>
                  <a:ext uri="{0D108BD9-81ED-4DB2-BD59-A6C34878D82A}">
                    <a16:rowId xmlns:a16="http://schemas.microsoft.com/office/drawing/2014/main" val="2861090191"/>
                  </a:ext>
                </a:extLst>
              </a:tr>
              <a:tr h="370840">
                <a:tc>
                  <a:txBody>
                    <a:bodyPr/>
                    <a:lstStyle/>
                    <a:p>
                      <a:r>
                        <a:rPr lang="de-DE" sz="1400" dirty="0"/>
                        <a:t>Auto </a:t>
                      </a:r>
                      <a:r>
                        <a:rPr lang="de-DE" sz="1400" dirty="0" err="1"/>
                        <a:t>retraction</a:t>
                      </a:r>
                      <a:r>
                        <a:rPr lang="de-DE" sz="1400" dirty="0"/>
                        <a:t> / </a:t>
                      </a:r>
                      <a:r>
                        <a:rPr lang="de-DE" sz="1400" dirty="0" err="1"/>
                        <a:t>insertion</a:t>
                      </a:r>
                      <a:r>
                        <a:rPr lang="de-DE" sz="1400" dirty="0"/>
                        <a:t> </a:t>
                      </a:r>
                      <a:r>
                        <a:rPr lang="de-DE" sz="1400" dirty="0" err="1"/>
                        <a:t>mode</a:t>
                      </a:r>
                      <a:endParaRPr lang="de-DE" sz="1400" dirty="0"/>
                    </a:p>
                  </a:txBody>
                  <a:tcPr/>
                </a:tc>
                <a:tc>
                  <a:txBody>
                    <a:bodyPr/>
                    <a:lstStyle/>
                    <a:p>
                      <a:pPr algn="ctr"/>
                      <a:r>
                        <a:rPr lang="de-DE" sz="1400" dirty="0"/>
                        <a:t>Yes</a:t>
                      </a:r>
                    </a:p>
                  </a:txBody>
                  <a:tcPr/>
                </a:tc>
                <a:tc>
                  <a:txBody>
                    <a:bodyPr/>
                    <a:lstStyle/>
                    <a:p>
                      <a:pPr algn="ctr"/>
                      <a:r>
                        <a:rPr lang="de-DE" sz="1400" dirty="0" err="1"/>
                        <a:t>No</a:t>
                      </a:r>
                      <a:endParaRPr lang="de-DE" sz="1400" dirty="0"/>
                    </a:p>
                  </a:txBody>
                  <a:tcPr/>
                </a:tc>
                <a:tc>
                  <a:txBody>
                    <a:bodyPr/>
                    <a:lstStyle/>
                    <a:p>
                      <a:r>
                        <a:rPr lang="en-US" sz="1400"/>
                        <a:t>1. Meets SEM vendor requirements for keeping the pole piece area free</a:t>
                      </a:r>
                    </a:p>
                    <a:p>
                      <a:r>
                        <a:rPr lang="en-US" sz="1400"/>
                        <a:t>2. Avoids potential collisions with other equipment (XFlash® FlatQUAD, cathodoluminescence)</a:t>
                      </a:r>
                      <a:endParaRPr lang="en-US" sz="1400" dirty="0"/>
                    </a:p>
                  </a:txBody>
                  <a:tcPr/>
                </a:tc>
                <a:tc>
                  <a:txBody>
                    <a:bodyPr/>
                    <a:lstStyle/>
                    <a:p>
                      <a:r>
                        <a:rPr lang="en-US" sz="1400"/>
                        <a:t>Available options: </a:t>
                      </a:r>
                    </a:p>
                    <a:p>
                      <a:r>
                        <a:rPr lang="en-US" sz="1400"/>
                        <a:t>1. after measurement </a:t>
                      </a:r>
                    </a:p>
                    <a:p>
                      <a:r>
                        <a:rPr lang="en-US" sz="1400"/>
                        <a:t>2. before venting</a:t>
                      </a:r>
                    </a:p>
                    <a:p>
                      <a:r>
                        <a:rPr lang="en-US" sz="1400"/>
                        <a:t>3. when closing ESPRIT</a:t>
                      </a:r>
                      <a:endParaRPr lang="en-US" sz="1400" dirty="0"/>
                    </a:p>
                  </a:txBody>
                  <a:tcPr/>
                </a:tc>
                <a:extLst>
                  <a:ext uri="{0D108BD9-81ED-4DB2-BD59-A6C34878D82A}">
                    <a16:rowId xmlns:a16="http://schemas.microsoft.com/office/drawing/2014/main" val="858208193"/>
                  </a:ext>
                </a:extLst>
              </a:tr>
              <a:tr h="370840">
                <a:tc>
                  <a:txBody>
                    <a:bodyPr/>
                    <a:lstStyle/>
                    <a:p>
                      <a:r>
                        <a:rPr lang="en-US" sz="1400" dirty="0"/>
                        <a:t>Ability to scan topographic samples </a:t>
                      </a:r>
                    </a:p>
                  </a:txBody>
                  <a:tcPr/>
                </a:tc>
                <a:tc>
                  <a:txBody>
                    <a:bodyPr/>
                    <a:lstStyle/>
                    <a:p>
                      <a:pPr algn="ctr"/>
                      <a:r>
                        <a:rPr lang="de-DE" sz="1400" dirty="0"/>
                        <a:t>Yes</a:t>
                      </a:r>
                    </a:p>
                  </a:txBody>
                  <a:tcPr/>
                </a:tc>
                <a:tc>
                  <a:txBody>
                    <a:bodyPr/>
                    <a:lstStyle/>
                    <a:p>
                      <a:pPr algn="ctr"/>
                      <a:r>
                        <a:rPr lang="de-DE" sz="1400" dirty="0" err="1"/>
                        <a:t>No</a:t>
                      </a:r>
                      <a:endParaRPr lang="de-DE"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t>Keeps topographic specimens in focus over a certain range </a:t>
                      </a:r>
                    </a:p>
                  </a:txBody>
                  <a:tcPr/>
                </a:tc>
                <a:tc>
                  <a:txBody>
                    <a:bodyPr/>
                    <a:lstStyle/>
                    <a:p>
                      <a:r>
                        <a:rPr lang="en-US" sz="1400" dirty="0"/>
                        <a:t>Allows examination of topographic samples </a:t>
                      </a:r>
                    </a:p>
                  </a:txBody>
                  <a:tcPr/>
                </a:tc>
                <a:extLst>
                  <a:ext uri="{0D108BD9-81ED-4DB2-BD59-A6C34878D82A}">
                    <a16:rowId xmlns:a16="http://schemas.microsoft.com/office/drawing/2014/main" val="3900678457"/>
                  </a:ext>
                </a:extLst>
              </a:tr>
            </a:tbl>
          </a:graphicData>
        </a:graphic>
      </p:graphicFrame>
    </p:spTree>
    <p:extLst>
      <p:ext uri="{BB962C8B-B14F-4D97-AF65-F5344CB8AC3E}">
        <p14:creationId xmlns:p14="http://schemas.microsoft.com/office/powerpoint/2010/main" val="235883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505635"/>
            <a:ext cx="10388036" cy="664797"/>
          </a:xfrm>
        </p:spPr>
        <p:txBody>
          <a:bodyPr/>
          <a:lstStyle/>
          <a:p>
            <a:r>
              <a:rPr lang="en-US" dirty="0">
                <a:ea typeface="Roboto"/>
              </a:rPr>
              <a:t>QUANTAX Micro-XRF System – Ex</a:t>
            </a:r>
            <a:r>
              <a:rPr lang="de-DE" dirty="0" err="1">
                <a:ea typeface="Roboto"/>
                <a:cs typeface="Roboto"/>
              </a:rPr>
              <a:t>pand</a:t>
            </a:r>
            <a:r>
              <a:rPr lang="de-DE" dirty="0">
                <a:ea typeface="Roboto"/>
                <a:cs typeface="Roboto"/>
              </a:rPr>
              <a:t> </a:t>
            </a:r>
            <a:r>
              <a:rPr lang="de-DE" dirty="0" err="1">
                <a:ea typeface="Roboto"/>
                <a:cs typeface="Roboto"/>
              </a:rPr>
              <a:t>your</a:t>
            </a:r>
            <a:r>
              <a:rPr lang="de-DE" dirty="0">
                <a:ea typeface="Roboto"/>
                <a:cs typeface="Roboto"/>
              </a:rPr>
              <a:t> SEM </a:t>
            </a:r>
            <a:r>
              <a:rPr lang="de-DE" dirty="0" err="1">
                <a:ea typeface="Roboto"/>
                <a:cs typeface="Roboto"/>
              </a:rPr>
              <a:t>analytical</a:t>
            </a:r>
            <a:r>
              <a:rPr lang="de-DE" dirty="0">
                <a:ea typeface="Roboto"/>
                <a:cs typeface="Roboto"/>
              </a:rPr>
              <a:t> </a:t>
            </a:r>
            <a:r>
              <a:rPr lang="de-DE" dirty="0" err="1">
                <a:ea typeface="Roboto"/>
                <a:cs typeface="Roboto"/>
              </a:rPr>
              <a:t>capabilities</a:t>
            </a:r>
            <a:endParaRPr lang="de-DE" dirty="0">
              <a:ea typeface="Roboto"/>
              <a:cs typeface="Roboto"/>
            </a:endParaRPr>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3</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2" name="Inhaltsplatzhalter 1">
            <a:extLst>
              <a:ext uri="{FF2B5EF4-FFF2-40B4-BE49-F238E27FC236}">
                <a16:creationId xmlns:a16="http://schemas.microsoft.com/office/drawing/2014/main" id="{8BFA77E6-F9CE-65DC-6BCD-B2C563494C33}"/>
              </a:ext>
            </a:extLst>
          </p:cNvPr>
          <p:cNvSpPr>
            <a:spLocks noGrp="1"/>
          </p:cNvSpPr>
          <p:nvPr>
            <p:ph sz="quarter" idx="22"/>
          </p:nvPr>
        </p:nvSpPr>
        <p:spPr>
          <a:xfrm>
            <a:off x="515937" y="1526261"/>
            <a:ext cx="11160126" cy="369679"/>
          </a:xfrm>
        </p:spPr>
        <p:txBody>
          <a:bodyPr/>
          <a:lstStyle/>
          <a:p>
            <a:r>
              <a:rPr lang="de-DE" dirty="0">
                <a:ea typeface="Roboto Light"/>
                <a:cs typeface="Roboto Light"/>
              </a:rPr>
              <a:t>Micro-XRF on SEM </a:t>
            </a:r>
            <a:r>
              <a:rPr lang="de-DE" dirty="0" err="1">
                <a:ea typeface="Roboto Light"/>
                <a:cs typeface="Roboto Light"/>
              </a:rPr>
              <a:t>as</a:t>
            </a:r>
            <a:r>
              <a:rPr lang="de-DE" dirty="0">
                <a:ea typeface="Roboto Light"/>
                <a:cs typeface="Roboto Light"/>
              </a:rPr>
              <a:t> a </a:t>
            </a:r>
            <a:r>
              <a:rPr lang="de-DE" dirty="0" err="1">
                <a:ea typeface="Roboto Light"/>
                <a:cs typeface="Roboto Light"/>
              </a:rPr>
              <a:t>complementary</a:t>
            </a:r>
            <a:r>
              <a:rPr lang="de-DE" dirty="0">
                <a:ea typeface="Roboto Light"/>
                <a:cs typeface="Roboto Light"/>
              </a:rPr>
              <a:t> </a:t>
            </a:r>
            <a:r>
              <a:rPr lang="de-DE" dirty="0" err="1">
                <a:ea typeface="Roboto Light"/>
                <a:cs typeface="Roboto Light"/>
              </a:rPr>
              <a:t>analytical</a:t>
            </a:r>
            <a:r>
              <a:rPr lang="de-DE" dirty="0">
                <a:ea typeface="Roboto Light"/>
                <a:cs typeface="Roboto Light"/>
              </a:rPr>
              <a:t> </a:t>
            </a:r>
            <a:r>
              <a:rPr lang="de-DE" dirty="0" err="1">
                <a:ea typeface="Roboto Light"/>
                <a:cs typeface="Roboto Light"/>
              </a:rPr>
              <a:t>technique</a:t>
            </a:r>
            <a:r>
              <a:rPr lang="de-DE" dirty="0">
                <a:ea typeface="Roboto Light"/>
                <a:cs typeface="Roboto Light"/>
              </a:rPr>
              <a:t> </a:t>
            </a:r>
            <a:r>
              <a:rPr lang="de-DE" dirty="0" err="1">
                <a:ea typeface="Roboto Light"/>
                <a:cs typeface="Roboto Light"/>
              </a:rPr>
              <a:t>to</a:t>
            </a:r>
            <a:r>
              <a:rPr lang="de-DE" dirty="0">
                <a:ea typeface="Roboto Light"/>
                <a:cs typeface="Roboto Light"/>
              </a:rPr>
              <a:t> EDS </a:t>
            </a:r>
            <a:r>
              <a:rPr lang="de-DE" dirty="0" err="1">
                <a:ea typeface="Roboto Light"/>
                <a:cs typeface="Roboto Light"/>
              </a:rPr>
              <a:t>analysis</a:t>
            </a:r>
            <a:endParaRPr lang="en-US" dirty="0"/>
          </a:p>
        </p:txBody>
      </p:sp>
      <p:sp>
        <p:nvSpPr>
          <p:cNvPr id="4" name="Inhaltsplatzhalter 3">
            <a:extLst>
              <a:ext uri="{FF2B5EF4-FFF2-40B4-BE49-F238E27FC236}">
                <a16:creationId xmlns:a16="http://schemas.microsoft.com/office/drawing/2014/main" id="{72E9509E-4C60-8ECC-51C0-92458D50E711}"/>
              </a:ext>
            </a:extLst>
          </p:cNvPr>
          <p:cNvSpPr>
            <a:spLocks noGrp="1"/>
          </p:cNvSpPr>
          <p:nvPr>
            <p:ph sz="quarter" idx="21"/>
          </p:nvPr>
        </p:nvSpPr>
        <p:spPr>
          <a:xfrm>
            <a:off x="515938" y="2030576"/>
            <a:ext cx="7831382" cy="4351173"/>
          </a:xfrm>
        </p:spPr>
        <p:txBody>
          <a:bodyPr vert="horz" lIns="0" tIns="182880" rIns="0" bIns="0" rtlCol="0" anchor="t">
            <a:noAutofit/>
          </a:bodyPr>
          <a:lstStyle/>
          <a:p>
            <a:pPr marL="0" indent="0">
              <a:spcAft>
                <a:spcPts val="0"/>
              </a:spcAft>
              <a:buNone/>
            </a:pPr>
            <a:r>
              <a:rPr lang="en-US" dirty="0">
                <a:ea typeface="Roboto Light"/>
                <a:cs typeface="Roboto Light"/>
              </a:rPr>
              <a:t>Micro-X-ray Fluorescence (micro-XRF) spectroscopy is a non-destructive analytical technique that can be used alongside conventional Energy Dispersive Spectroscopy (EDS) on a Scanning Electron Microscope (SEM).   </a:t>
            </a:r>
            <a:endParaRPr lang="en-US" dirty="0"/>
          </a:p>
          <a:p>
            <a:pPr marL="0" indent="0">
              <a:spcAft>
                <a:spcPts val="0"/>
              </a:spcAft>
              <a:buNone/>
            </a:pPr>
            <a:br>
              <a:rPr lang="en-US" dirty="0"/>
            </a:br>
            <a:r>
              <a:rPr lang="en-US" dirty="0">
                <a:ea typeface="Roboto Light"/>
                <a:cs typeface="Roboto Light"/>
              </a:rPr>
              <a:t>Micro-XRF on SEM, also known as SEM-XRF, empowers the SEM with a </a:t>
            </a:r>
            <a:br>
              <a:rPr lang="en-US" dirty="0">
                <a:ea typeface="Roboto Light"/>
                <a:cs typeface="Roboto Light"/>
              </a:rPr>
            </a:br>
            <a:r>
              <a:rPr lang="en-US" dirty="0">
                <a:ea typeface="Roboto Light"/>
                <a:cs typeface="Roboto Light"/>
              </a:rPr>
              <a:t>range of new analytical capabilities, using the same EDS detector already</a:t>
            </a:r>
            <a:br>
              <a:rPr lang="en-US" dirty="0">
                <a:ea typeface="Roboto Light"/>
                <a:cs typeface="Roboto Light"/>
              </a:rPr>
            </a:br>
            <a:r>
              <a:rPr lang="en-US" dirty="0">
                <a:ea typeface="Roboto Light"/>
                <a:cs typeface="Roboto Light"/>
              </a:rPr>
              <a:t>installed on the SEM.  </a:t>
            </a:r>
          </a:p>
          <a:p>
            <a:pPr marL="0" indent="0">
              <a:spcAft>
                <a:spcPts val="0"/>
              </a:spcAft>
              <a:buNone/>
            </a:pPr>
            <a:endParaRPr lang="en-US" dirty="0"/>
          </a:p>
          <a:p>
            <a:pPr marL="0" indent="0">
              <a:spcAft>
                <a:spcPts val="0"/>
              </a:spcAft>
              <a:buNone/>
            </a:pPr>
            <a:r>
              <a:rPr lang="en-US" dirty="0">
                <a:ea typeface="Roboto Light"/>
                <a:cs typeface="Roboto Light"/>
              </a:rPr>
              <a:t>Micro-XRF on SEM will convert the standard SEM to a dual beam source system (e-beam + photon beam), which can be activated either independently or simultaneously to obtain the benefits of each excitation method.  </a:t>
            </a:r>
          </a:p>
        </p:txBody>
      </p:sp>
      <p:pic>
        <p:nvPicPr>
          <p:cNvPr id="11" name="Grafik 10" descr="Ein Bild, das Diagramm enthält.&#10;&#10;Automatisch generierte Beschreibung">
            <a:extLst>
              <a:ext uri="{FF2B5EF4-FFF2-40B4-BE49-F238E27FC236}">
                <a16:creationId xmlns:a16="http://schemas.microsoft.com/office/drawing/2014/main" id="{20665D47-FB3C-2C83-4B1C-FFCF114484E6}"/>
              </a:ext>
            </a:extLst>
          </p:cNvPr>
          <p:cNvPicPr>
            <a:picLocks noChangeAspect="1"/>
          </p:cNvPicPr>
          <p:nvPr/>
        </p:nvPicPr>
        <p:blipFill>
          <a:blip r:embed="rId3"/>
          <a:stretch>
            <a:fillRect/>
          </a:stretch>
        </p:blipFill>
        <p:spPr>
          <a:xfrm>
            <a:off x="8411978" y="1950454"/>
            <a:ext cx="3366523" cy="4355601"/>
          </a:xfrm>
          <a:prstGeom prst="rect">
            <a:avLst/>
          </a:prstGeom>
        </p:spPr>
      </p:pic>
    </p:spTree>
    <p:extLst>
      <p:ext uri="{BB962C8B-B14F-4D97-AF65-F5344CB8AC3E}">
        <p14:creationId xmlns:p14="http://schemas.microsoft.com/office/powerpoint/2010/main" val="3309374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838033"/>
            <a:ext cx="10515856" cy="332399"/>
          </a:xfrm>
        </p:spPr>
        <p:txBody>
          <a:bodyPr/>
          <a:lstStyle/>
          <a:p>
            <a:r>
              <a:rPr lang="en-US" dirty="0">
                <a:ea typeface="Roboto"/>
              </a:rPr>
              <a:t>QUANTAX Micro-XRF System – Expand</a:t>
            </a:r>
            <a:r>
              <a:rPr lang="de-DE" dirty="0">
                <a:ea typeface="Roboto"/>
              </a:rPr>
              <a:t> </a:t>
            </a:r>
            <a:r>
              <a:rPr lang="de-DE" dirty="0" err="1">
                <a:ea typeface="Roboto"/>
              </a:rPr>
              <a:t>your</a:t>
            </a:r>
            <a:r>
              <a:rPr lang="de-DE" dirty="0">
                <a:ea typeface="Roboto"/>
              </a:rPr>
              <a:t> SEM </a:t>
            </a:r>
            <a:r>
              <a:rPr lang="de-DE" dirty="0" err="1">
                <a:ea typeface="Roboto"/>
              </a:rPr>
              <a:t>analytical</a:t>
            </a:r>
            <a:r>
              <a:rPr lang="de-DE" dirty="0">
                <a:ea typeface="Roboto"/>
              </a:rPr>
              <a:t> </a:t>
            </a:r>
            <a:r>
              <a:rPr lang="de-DE" dirty="0" err="1">
                <a:ea typeface="Roboto"/>
              </a:rPr>
              <a:t>capabilities</a:t>
            </a:r>
            <a:endParaRPr lang="en-US" dirty="0" err="1"/>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4</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4" name="Inhaltsplatzhalter 3">
            <a:extLst>
              <a:ext uri="{FF2B5EF4-FFF2-40B4-BE49-F238E27FC236}">
                <a16:creationId xmlns:a16="http://schemas.microsoft.com/office/drawing/2014/main" id="{72E9509E-4C60-8ECC-51C0-92458D50E711}"/>
              </a:ext>
            </a:extLst>
          </p:cNvPr>
          <p:cNvSpPr>
            <a:spLocks noGrp="1"/>
          </p:cNvSpPr>
          <p:nvPr>
            <p:ph sz="quarter" idx="21"/>
          </p:nvPr>
        </p:nvSpPr>
        <p:spPr>
          <a:xfrm>
            <a:off x="515937" y="2006576"/>
            <a:ext cx="10941495" cy="4375173"/>
          </a:xfrm>
        </p:spPr>
        <p:txBody>
          <a:bodyPr vert="horz" lIns="0" tIns="182880" rIns="0" bIns="0" rtlCol="0" anchor="t">
            <a:noAutofit/>
          </a:bodyPr>
          <a:lstStyle/>
          <a:p>
            <a:r>
              <a:rPr lang="de-DE" b="1" dirty="0">
                <a:ea typeface="Roboto Light"/>
                <a:cs typeface="Roboto Light"/>
              </a:rPr>
              <a:t>Non-</a:t>
            </a:r>
            <a:r>
              <a:rPr lang="de-DE" b="1" dirty="0" err="1">
                <a:ea typeface="Roboto Light"/>
                <a:cs typeface="Roboto Light"/>
              </a:rPr>
              <a:t>destructive</a:t>
            </a:r>
            <a:r>
              <a:rPr lang="de-DE" b="1" i="1" dirty="0">
                <a:ea typeface="Roboto Light"/>
                <a:cs typeface="Roboto Light"/>
              </a:rPr>
              <a:t> </a:t>
            </a:r>
            <a:r>
              <a:rPr lang="de-DE" b="1" dirty="0" err="1">
                <a:ea typeface="Roboto Light"/>
                <a:cs typeface="Roboto Light"/>
              </a:rPr>
              <a:t>analytical</a:t>
            </a:r>
            <a:r>
              <a:rPr lang="de-DE" b="1" dirty="0">
                <a:ea typeface="Roboto Light"/>
                <a:cs typeface="Roboto Light"/>
              </a:rPr>
              <a:t> </a:t>
            </a:r>
            <a:r>
              <a:rPr lang="de-DE" b="1" dirty="0" err="1">
                <a:ea typeface="Roboto Light"/>
                <a:cs typeface="Roboto Light"/>
              </a:rPr>
              <a:t>technique</a:t>
            </a:r>
            <a:r>
              <a:rPr lang="de-DE" b="1" dirty="0">
                <a:ea typeface="Roboto Light"/>
                <a:cs typeface="Roboto Light"/>
              </a:rPr>
              <a:t>: </a:t>
            </a:r>
            <a:r>
              <a:rPr lang="de-DE" dirty="0" err="1">
                <a:ea typeface="Roboto Light"/>
                <a:cs typeface="Roboto Light"/>
              </a:rPr>
              <a:t>No</a:t>
            </a:r>
            <a:r>
              <a:rPr lang="de-DE" dirty="0">
                <a:ea typeface="Roboto Light"/>
                <a:cs typeface="Roboto Light"/>
              </a:rPr>
              <a:t> </a:t>
            </a:r>
            <a:r>
              <a:rPr lang="de-DE" dirty="0" err="1">
                <a:ea typeface="Roboto Light"/>
                <a:cs typeface="Roboto Light"/>
              </a:rPr>
              <a:t>heating</a:t>
            </a:r>
            <a:r>
              <a:rPr lang="de-DE" dirty="0">
                <a:ea typeface="Roboto Light"/>
                <a:cs typeface="Roboto Light"/>
              </a:rPr>
              <a:t> </a:t>
            </a:r>
            <a:r>
              <a:rPr lang="de-DE" dirty="0" err="1">
                <a:ea typeface="Roboto Light"/>
                <a:cs typeface="Roboto Light"/>
              </a:rPr>
              <a:t>or</a:t>
            </a:r>
            <a:r>
              <a:rPr lang="de-DE" dirty="0">
                <a:ea typeface="Roboto Light"/>
                <a:cs typeface="Roboto Light"/>
              </a:rPr>
              <a:t> </a:t>
            </a:r>
            <a:r>
              <a:rPr lang="de-DE" dirty="0" err="1">
                <a:ea typeface="Roboto Light"/>
                <a:cs typeface="Roboto Light"/>
              </a:rPr>
              <a:t>charging</a:t>
            </a:r>
            <a:r>
              <a:rPr lang="de-DE" dirty="0">
                <a:ea typeface="Roboto Light"/>
                <a:cs typeface="Roboto Light"/>
              </a:rPr>
              <a:t> on e-beam sensitive </a:t>
            </a:r>
            <a:r>
              <a:rPr lang="de-DE" dirty="0" err="1">
                <a:ea typeface="Roboto Light"/>
                <a:cs typeface="Roboto Light"/>
              </a:rPr>
              <a:t>samples</a:t>
            </a:r>
            <a:r>
              <a:rPr lang="de-DE" dirty="0">
                <a:ea typeface="Roboto Light"/>
                <a:cs typeface="Roboto Light"/>
              </a:rPr>
              <a:t> </a:t>
            </a:r>
            <a:endParaRPr lang="de-DE" b="1" i="1" dirty="0">
              <a:ea typeface="Roboto Light"/>
              <a:cs typeface="Roboto Light"/>
            </a:endParaRPr>
          </a:p>
          <a:p>
            <a:r>
              <a:rPr lang="de-DE" b="1" dirty="0">
                <a:ea typeface="Roboto Light"/>
                <a:cs typeface="Roboto Light"/>
              </a:rPr>
              <a:t>Minimal</a:t>
            </a:r>
            <a:r>
              <a:rPr lang="de-DE" b="1" i="1" dirty="0">
                <a:ea typeface="Roboto Light"/>
                <a:cs typeface="Roboto Light"/>
              </a:rPr>
              <a:t> s</a:t>
            </a:r>
            <a:r>
              <a:rPr lang="de-DE" b="1" dirty="0">
                <a:ea typeface="Roboto Light"/>
                <a:cs typeface="Roboto Light"/>
              </a:rPr>
              <a:t>ample </a:t>
            </a:r>
            <a:r>
              <a:rPr lang="en-GB" b="1" dirty="0">
                <a:ea typeface="Roboto Light"/>
                <a:cs typeface="Roboto Light"/>
              </a:rPr>
              <a:t>preparation:</a:t>
            </a:r>
            <a:r>
              <a:rPr lang="en-GB" dirty="0">
                <a:ea typeface="Roboto Light"/>
                <a:cs typeface="Roboto Light"/>
              </a:rPr>
              <a:t> </a:t>
            </a:r>
            <a:r>
              <a:rPr lang="de-DE" dirty="0" err="1">
                <a:ea typeface="Roboto Light"/>
                <a:cs typeface="Roboto Light"/>
              </a:rPr>
              <a:t>No</a:t>
            </a:r>
            <a:r>
              <a:rPr lang="de-DE" dirty="0">
                <a:ea typeface="Roboto Light"/>
                <a:cs typeface="Roboto Light"/>
              </a:rPr>
              <a:t> </a:t>
            </a:r>
            <a:r>
              <a:rPr lang="de-DE" dirty="0" err="1">
                <a:ea typeface="Roboto Light"/>
                <a:cs typeface="Roboto Light"/>
              </a:rPr>
              <a:t>coating</a:t>
            </a:r>
            <a:r>
              <a:rPr lang="de-DE" dirty="0">
                <a:ea typeface="Roboto Light"/>
                <a:cs typeface="Roboto Light"/>
              </a:rPr>
              <a:t> </a:t>
            </a:r>
            <a:r>
              <a:rPr lang="de-DE" dirty="0" err="1">
                <a:ea typeface="Roboto Light"/>
                <a:cs typeface="Roboto Light"/>
              </a:rPr>
              <a:t>or</a:t>
            </a:r>
            <a:r>
              <a:rPr lang="de-DE" dirty="0">
                <a:ea typeface="Roboto Light"/>
                <a:cs typeface="Roboto Light"/>
              </a:rPr>
              <a:t> </a:t>
            </a:r>
            <a:r>
              <a:rPr lang="de-DE" dirty="0" err="1">
                <a:ea typeface="Roboto Light"/>
                <a:cs typeface="Roboto Light"/>
              </a:rPr>
              <a:t>polishing</a:t>
            </a:r>
            <a:r>
              <a:rPr lang="de-DE" dirty="0">
                <a:ea typeface="Roboto Light"/>
                <a:cs typeface="Roboto Light"/>
              </a:rPr>
              <a:t> </a:t>
            </a:r>
            <a:r>
              <a:rPr lang="de-DE" dirty="0" err="1">
                <a:ea typeface="Roboto Light"/>
                <a:cs typeface="Roboto Light"/>
              </a:rPr>
              <a:t>requried</a:t>
            </a:r>
            <a:endParaRPr lang="de-DE" b="1" i="1" dirty="0">
              <a:ea typeface="Roboto Light"/>
              <a:cs typeface="Roboto Light"/>
            </a:endParaRPr>
          </a:p>
          <a:p>
            <a:r>
              <a:rPr lang="de-DE" b="1" dirty="0">
                <a:ea typeface="Roboto Light"/>
                <a:cs typeface="Roboto Light"/>
              </a:rPr>
              <a:t>Trace </a:t>
            </a:r>
            <a:r>
              <a:rPr lang="de-DE" b="1" dirty="0" err="1">
                <a:ea typeface="Roboto Light"/>
                <a:cs typeface="Roboto Light"/>
              </a:rPr>
              <a:t>element</a:t>
            </a:r>
            <a:r>
              <a:rPr lang="de-DE" b="1" dirty="0">
                <a:ea typeface="Roboto Light"/>
                <a:cs typeface="Roboto Light"/>
              </a:rPr>
              <a:t> </a:t>
            </a:r>
            <a:r>
              <a:rPr lang="de-DE" b="1" dirty="0" err="1">
                <a:ea typeface="Roboto Light"/>
                <a:cs typeface="Roboto Light"/>
              </a:rPr>
              <a:t>detection</a:t>
            </a:r>
            <a:r>
              <a:rPr lang="de-DE" b="1" dirty="0">
                <a:ea typeface="Roboto Light"/>
                <a:cs typeface="Roboto Light"/>
              </a:rPr>
              <a:t> </a:t>
            </a:r>
            <a:r>
              <a:rPr lang="de-DE" b="1" dirty="0" err="1">
                <a:ea typeface="Roboto Light"/>
                <a:cs typeface="Roboto Light"/>
              </a:rPr>
              <a:t>limits</a:t>
            </a:r>
            <a:r>
              <a:rPr lang="de-DE" b="1" dirty="0">
                <a:ea typeface="Roboto Light"/>
                <a:cs typeface="Roboto Light"/>
              </a:rPr>
              <a:t>: </a:t>
            </a:r>
            <a:r>
              <a:rPr lang="en-US" dirty="0">
                <a:ea typeface="Roboto Light"/>
                <a:cs typeface="Roboto Light"/>
              </a:rPr>
              <a:t>Due to the low background (high signal-to-noise ratio), detection limits as low as 10 ppm are possible (element and matrix dependent) </a:t>
            </a:r>
            <a:endParaRPr lang="de-DE" dirty="0"/>
          </a:p>
          <a:p>
            <a:r>
              <a:rPr lang="en-US" b="1" dirty="0">
                <a:ea typeface="Roboto Light"/>
                <a:cs typeface="Roboto Light"/>
              </a:rPr>
              <a:t>Wide elemental identification range</a:t>
            </a:r>
            <a:r>
              <a:rPr lang="en-US" b="1" dirty="0">
                <a:solidFill>
                  <a:srgbClr val="313331"/>
                </a:solidFill>
                <a:ea typeface="Roboto Light"/>
                <a:cs typeface="Roboto Light"/>
              </a:rPr>
              <a:t>:</a:t>
            </a:r>
            <a:r>
              <a:rPr lang="en-US" dirty="0">
                <a:solidFill>
                  <a:srgbClr val="000000"/>
                </a:solidFill>
                <a:ea typeface="Roboto Light"/>
                <a:cs typeface="Roboto Light"/>
              </a:rPr>
              <a:t> </a:t>
            </a:r>
            <a:r>
              <a:rPr lang="en-US" dirty="0">
                <a:ea typeface="Roboto Light"/>
                <a:cs typeface="Roboto Light"/>
              </a:rPr>
              <a:t>Majority of elements in the periodic table can be identified, from carbon (Z = 6) to uranium (Z = 92)</a:t>
            </a:r>
            <a:endParaRPr lang="en-US" dirty="0"/>
          </a:p>
          <a:p>
            <a:r>
              <a:rPr lang="en-US" b="1" dirty="0">
                <a:ea typeface="Roboto Light"/>
                <a:cs typeface="Roboto Light"/>
              </a:rPr>
              <a:t>High energy line detection: </a:t>
            </a:r>
            <a:r>
              <a:rPr lang="en-US" dirty="0">
                <a:ea typeface="Roboto Light"/>
                <a:cs typeface="Roboto Light"/>
              </a:rPr>
              <a:t>Extended X-ray spectral range (up to 40 keV)    </a:t>
            </a:r>
            <a:endParaRPr lang="de-DE" dirty="0"/>
          </a:p>
          <a:p>
            <a:r>
              <a:rPr lang="en-US" b="1" dirty="0">
                <a:ea typeface="Roboto Light"/>
                <a:cs typeface="Roboto Light"/>
              </a:rPr>
              <a:t>Large area mapping: </a:t>
            </a:r>
            <a:r>
              <a:rPr lang="en-US" dirty="0">
                <a:ea typeface="Roboto Light"/>
                <a:cs typeface="Roboto Light"/>
              </a:rPr>
              <a:t>Sample size for elemental mapping can be up to the SEM sample chamber size: micrometer scale measurement over </a:t>
            </a:r>
            <a:r>
              <a:rPr lang="en-US" dirty="0" err="1">
                <a:ea typeface="Roboto Light"/>
                <a:cs typeface="Roboto Light"/>
              </a:rPr>
              <a:t>centimenter</a:t>
            </a:r>
            <a:r>
              <a:rPr lang="en-US" dirty="0">
                <a:ea typeface="Roboto Light"/>
                <a:cs typeface="Roboto Light"/>
              </a:rPr>
              <a:t> scale sample size  </a:t>
            </a:r>
          </a:p>
          <a:p>
            <a:r>
              <a:rPr lang="de-DE" b="1" dirty="0">
                <a:ea typeface="Roboto Light"/>
                <a:cs typeface="Roboto Light"/>
              </a:rPr>
              <a:t>Multi-</a:t>
            </a:r>
            <a:r>
              <a:rPr lang="de-DE" b="1" dirty="0" err="1">
                <a:ea typeface="Roboto Light"/>
                <a:cs typeface="Roboto Light"/>
              </a:rPr>
              <a:t>layered</a:t>
            </a:r>
            <a:r>
              <a:rPr lang="de-DE" b="1" dirty="0">
                <a:ea typeface="Roboto Light"/>
                <a:cs typeface="Roboto Light"/>
              </a:rPr>
              <a:t> sample </a:t>
            </a:r>
            <a:r>
              <a:rPr lang="de-DE" b="1" dirty="0" err="1">
                <a:ea typeface="Roboto Light"/>
                <a:cs typeface="Roboto Light"/>
              </a:rPr>
              <a:t>analysis</a:t>
            </a:r>
            <a:r>
              <a:rPr lang="de-DE" b="1" dirty="0">
                <a:ea typeface="Roboto Light"/>
                <a:cs typeface="Roboto Light"/>
              </a:rPr>
              <a:t>: </a:t>
            </a:r>
            <a:r>
              <a:rPr lang="en-US" dirty="0">
                <a:ea typeface="Roboto Light"/>
                <a:cs typeface="Roboto Light"/>
              </a:rPr>
              <a:t>The larger depth of X-ray excitation allows for the characterization of multilayer systems </a:t>
            </a:r>
          </a:p>
        </p:txBody>
      </p:sp>
      <p:sp>
        <p:nvSpPr>
          <p:cNvPr id="5" name="Content Placeholder 4">
            <a:extLst>
              <a:ext uri="{FF2B5EF4-FFF2-40B4-BE49-F238E27FC236}">
                <a16:creationId xmlns:a16="http://schemas.microsoft.com/office/drawing/2014/main" id="{D03098F1-5028-1D22-89D2-454A36D9F950}"/>
              </a:ext>
            </a:extLst>
          </p:cNvPr>
          <p:cNvSpPr>
            <a:spLocks noGrp="1"/>
          </p:cNvSpPr>
          <p:nvPr>
            <p:ph sz="quarter" idx="22"/>
          </p:nvPr>
        </p:nvSpPr>
        <p:spPr>
          <a:xfrm>
            <a:off x="515937" y="1538261"/>
            <a:ext cx="11160126" cy="345679"/>
          </a:xfrm>
        </p:spPr>
        <p:txBody>
          <a:bodyPr/>
          <a:lstStyle/>
          <a:p>
            <a:r>
              <a:rPr lang="de-DE" dirty="0">
                <a:ea typeface="Roboto"/>
                <a:cs typeface="Roboto"/>
              </a:rPr>
              <a:t>Benefits of </a:t>
            </a:r>
            <a:r>
              <a:rPr lang="de-DE" dirty="0" err="1">
                <a:ea typeface="Roboto"/>
                <a:cs typeface="Roboto"/>
              </a:rPr>
              <a:t>using</a:t>
            </a:r>
            <a:r>
              <a:rPr lang="de-DE" dirty="0">
                <a:ea typeface="Roboto"/>
                <a:cs typeface="Roboto"/>
              </a:rPr>
              <a:t> a </a:t>
            </a:r>
            <a:r>
              <a:rPr lang="de-DE" dirty="0" err="1">
                <a:ea typeface="Roboto"/>
                <a:cs typeface="Roboto"/>
              </a:rPr>
              <a:t>photon</a:t>
            </a:r>
            <a:r>
              <a:rPr lang="de-DE" dirty="0">
                <a:ea typeface="Roboto"/>
                <a:cs typeface="Roboto"/>
              </a:rPr>
              <a:t> beam source on a SEM </a:t>
            </a:r>
            <a:endParaRPr lang="en-US" dirty="0"/>
          </a:p>
        </p:txBody>
      </p:sp>
    </p:spTree>
    <p:extLst>
      <p:ext uri="{BB962C8B-B14F-4D97-AF65-F5344CB8AC3E}">
        <p14:creationId xmlns:p14="http://schemas.microsoft.com/office/powerpoint/2010/main" val="227640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297A3D12-B582-D89A-F564-900214134DB9}"/>
              </a:ext>
            </a:extLst>
          </p:cNvPr>
          <p:cNvPicPr>
            <a:picLocks noChangeAspect="1"/>
          </p:cNvPicPr>
          <p:nvPr/>
        </p:nvPicPr>
        <p:blipFill>
          <a:blip r:embed="rId3"/>
          <a:stretch>
            <a:fillRect/>
          </a:stretch>
        </p:blipFill>
        <p:spPr>
          <a:xfrm>
            <a:off x="1798311" y="1490727"/>
            <a:ext cx="8503938" cy="5388662"/>
          </a:xfrm>
          <a:prstGeom prst="rect">
            <a:avLst/>
          </a:prstGeom>
        </p:spPr>
      </p:pic>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a:xfrm>
            <a:off x="515939" y="296863"/>
            <a:ext cx="9420224" cy="134652"/>
          </a:xfrm>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838033"/>
            <a:ext cx="9420225" cy="332399"/>
          </a:xfrm>
        </p:spPr>
        <p:txBody>
          <a:bodyPr/>
          <a:lstStyle/>
          <a:p>
            <a:r>
              <a:rPr lang="en-US" dirty="0">
                <a:ea typeface="Roboto"/>
              </a:rPr>
              <a:t>XTrace 2 – Next generation X-ray source for micro-XRF on SEM</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00C8E-754C-4950-BEE8-0519853D3A1F}" type="datetime3">
              <a:rPr kumimoji="0" lang="en-US" sz="800" b="0" i="0" u="none" strike="noStrike" kern="1200" cap="none" spc="0" normalizeH="0" baseline="0" noProof="0" smtClean="0">
                <a:ln>
                  <a:noFill/>
                </a:ln>
                <a:solidFill>
                  <a:srgbClr val="054169"/>
                </a:solidFill>
                <a:effectLst/>
                <a:uLnTx/>
                <a:uFillTx/>
                <a:latin typeface="Roboto"/>
                <a:ea typeface="Roboto"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 June 2023</a:t>
            </a:fld>
            <a:endParaRPr kumimoji="0" lang="en-US" sz="800" b="0" i="0" u="none" strike="noStrike" kern="1200" cap="none" spc="0" normalizeH="0" baseline="0" noProof="0">
              <a:ln>
                <a:noFill/>
              </a:ln>
              <a:solidFill>
                <a:srgbClr val="054169"/>
              </a:solidFill>
              <a:effectLst/>
              <a:uLnTx/>
              <a:uFillTx/>
              <a:latin typeface="Roboto"/>
              <a:ea typeface="Roboto" panose="02000000000000000000" pitchFamily="2" charset="0"/>
              <a:cs typeface="+mn-cs"/>
            </a:endParaRPr>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0213A-032B-FE42-940A-86A4C9AC44D3}" type="slidenum">
              <a:rPr kumimoji="0" lang="en-US" sz="800" b="0" i="0" u="none" strike="noStrike" kern="1200" cap="none" spc="0" normalizeH="0" baseline="0" noProof="0" smtClean="0">
                <a:ln>
                  <a:noFill/>
                </a:ln>
                <a:solidFill>
                  <a:srgbClr val="054169"/>
                </a:solidFill>
                <a:effectLst/>
                <a:uLnTx/>
                <a:uFillTx/>
                <a:latin typeface="Roboto"/>
                <a:ea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054169"/>
              </a:solidFill>
              <a:effectLst/>
              <a:uLnTx/>
              <a:uFillTx/>
              <a:latin typeface="Roboto"/>
              <a:ea typeface="Roboto" panose="02000000000000000000" pitchFamily="2" charset="0"/>
              <a:cs typeface="+mn-cs"/>
            </a:endParaRPr>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4169"/>
                </a:solidFill>
                <a:effectLst/>
                <a:uLnTx/>
                <a:uFillTx/>
                <a:latin typeface="Roboto"/>
                <a:ea typeface="+mn-ea"/>
                <a:cs typeface="+mn-cs"/>
              </a:rPr>
              <a:t>Innovation with Integrity</a:t>
            </a:r>
          </a:p>
        </p:txBody>
      </p:sp>
      <p:sp>
        <p:nvSpPr>
          <p:cNvPr id="23" name="Textfeld 22">
            <a:extLst>
              <a:ext uri="{FF2B5EF4-FFF2-40B4-BE49-F238E27FC236}">
                <a16:creationId xmlns:a16="http://schemas.microsoft.com/office/drawing/2014/main" id="{A044C47D-E5F0-07EC-852D-7AB525CDDF6E}"/>
              </a:ext>
            </a:extLst>
          </p:cNvPr>
          <p:cNvSpPr txBox="1"/>
          <p:nvPr/>
        </p:nvSpPr>
        <p:spPr>
          <a:xfrm>
            <a:off x="8083826" y="1576950"/>
            <a:ext cx="3592235" cy="912710"/>
          </a:xfrm>
          <a:prstGeom prst="rect">
            <a:avLst/>
          </a:prstGeom>
        </p:spPr>
        <p:txBody>
          <a:bodyPr vert="horz"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Roboto Light"/>
                <a:ea typeface="+mn-ea"/>
                <a:cs typeface="+mn-cs"/>
              </a:rPr>
              <a:t>New tube housing design including 50 W X-ray tube, motorized primary wheel with filters and AMS</a:t>
            </a:r>
          </a:p>
        </p:txBody>
      </p:sp>
      <p:cxnSp>
        <p:nvCxnSpPr>
          <p:cNvPr id="11" name="Gerader Verbinder 10">
            <a:extLst>
              <a:ext uri="{FF2B5EF4-FFF2-40B4-BE49-F238E27FC236}">
                <a16:creationId xmlns:a16="http://schemas.microsoft.com/office/drawing/2014/main" id="{5DA98E56-61F1-2910-8980-F0DFB78CA8F9}"/>
              </a:ext>
            </a:extLst>
          </p:cNvPr>
          <p:cNvCxnSpPr>
            <a:cxnSpLocks/>
          </p:cNvCxnSpPr>
          <p:nvPr/>
        </p:nvCxnSpPr>
        <p:spPr>
          <a:xfrm flipV="1">
            <a:off x="3806690" y="4086240"/>
            <a:ext cx="1535410" cy="479059"/>
          </a:xfrm>
          <a:prstGeom prst="line">
            <a:avLst/>
          </a:prstGeom>
          <a:ln w="254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77DD6990-FD42-56A3-F200-D5172979CFE0}"/>
              </a:ext>
            </a:extLst>
          </p:cNvPr>
          <p:cNvSpPr txBox="1"/>
          <p:nvPr/>
        </p:nvSpPr>
        <p:spPr>
          <a:xfrm>
            <a:off x="1265174" y="4475104"/>
            <a:ext cx="2816547" cy="480325"/>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Roboto Light"/>
                <a:ea typeface="+mn-ea"/>
                <a:cs typeface="+mn-cs"/>
              </a:rPr>
              <a:t>HV + Shutter Status LED</a:t>
            </a:r>
          </a:p>
        </p:txBody>
      </p:sp>
      <p:cxnSp>
        <p:nvCxnSpPr>
          <p:cNvPr id="15" name="Gerader Verbinder 14">
            <a:extLst>
              <a:ext uri="{FF2B5EF4-FFF2-40B4-BE49-F238E27FC236}">
                <a16:creationId xmlns:a16="http://schemas.microsoft.com/office/drawing/2014/main" id="{F8AB340D-2D69-4817-4664-B0EA058DBD20}"/>
              </a:ext>
            </a:extLst>
          </p:cNvPr>
          <p:cNvCxnSpPr>
            <a:cxnSpLocks/>
          </p:cNvCxnSpPr>
          <p:nvPr/>
        </p:nvCxnSpPr>
        <p:spPr>
          <a:xfrm flipV="1">
            <a:off x="7532416" y="3207862"/>
            <a:ext cx="1516964" cy="843058"/>
          </a:xfrm>
          <a:prstGeom prst="line">
            <a:avLst/>
          </a:prstGeom>
          <a:ln w="254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EE8B59CD-932C-E05C-C6FF-4479BA58870F}"/>
              </a:ext>
            </a:extLst>
          </p:cNvPr>
          <p:cNvSpPr txBox="1"/>
          <p:nvPr/>
        </p:nvSpPr>
        <p:spPr>
          <a:xfrm>
            <a:off x="9226608" y="3027927"/>
            <a:ext cx="2534478" cy="785724"/>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Roboto Light"/>
                <a:ea typeface="+mn-ea"/>
                <a:cs typeface="+mn-cs"/>
              </a:rPr>
              <a:t>Active </a:t>
            </a:r>
            <a:r>
              <a:rPr lang="en-US" b="1" dirty="0">
                <a:latin typeface="Roboto Light"/>
              </a:rPr>
              <a:t>light identification </a:t>
            </a:r>
            <a:r>
              <a:rPr kumimoji="0" lang="en-US" sz="1800" b="1" i="0" u="none" strike="noStrike" kern="1200" cap="none" spc="0" normalizeH="0" baseline="0" noProof="0" dirty="0">
                <a:ln>
                  <a:noFill/>
                </a:ln>
                <a:effectLst/>
                <a:uLnTx/>
                <a:uFillTx/>
                <a:latin typeface="Roboto Light"/>
                <a:ea typeface="+mn-ea"/>
                <a:cs typeface="+mn-cs"/>
              </a:rPr>
              <a:t>for measurement running and/or stage movement </a:t>
            </a:r>
          </a:p>
        </p:txBody>
      </p:sp>
      <p:cxnSp>
        <p:nvCxnSpPr>
          <p:cNvPr id="20" name="Gerader Verbinder 19">
            <a:extLst>
              <a:ext uri="{FF2B5EF4-FFF2-40B4-BE49-F238E27FC236}">
                <a16:creationId xmlns:a16="http://schemas.microsoft.com/office/drawing/2014/main" id="{4604B46F-9DE7-B0FD-A893-63C3B54E87C7}"/>
              </a:ext>
            </a:extLst>
          </p:cNvPr>
          <p:cNvCxnSpPr>
            <a:cxnSpLocks/>
          </p:cNvCxnSpPr>
          <p:nvPr/>
        </p:nvCxnSpPr>
        <p:spPr>
          <a:xfrm flipV="1">
            <a:off x="2863679" y="2645707"/>
            <a:ext cx="1584308" cy="512972"/>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3C6FE69-8F96-9EF4-8B23-CD26FB8F4C4E}"/>
              </a:ext>
            </a:extLst>
          </p:cNvPr>
          <p:cNvSpPr txBox="1"/>
          <p:nvPr/>
        </p:nvSpPr>
        <p:spPr>
          <a:xfrm>
            <a:off x="535032" y="3052558"/>
            <a:ext cx="2370687" cy="644983"/>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Roboto Light"/>
                <a:ea typeface="+mn-ea"/>
                <a:cs typeface="+mn-cs"/>
              </a:rPr>
              <a:t>Motorized linear stage</a:t>
            </a:r>
          </a:p>
        </p:txBody>
      </p:sp>
      <p:cxnSp>
        <p:nvCxnSpPr>
          <p:cNvPr id="26" name="Gerader Verbinder 25">
            <a:extLst>
              <a:ext uri="{FF2B5EF4-FFF2-40B4-BE49-F238E27FC236}">
                <a16:creationId xmlns:a16="http://schemas.microsoft.com/office/drawing/2014/main" id="{53F48425-317B-1FBC-3264-AECB63323454}"/>
              </a:ext>
            </a:extLst>
          </p:cNvPr>
          <p:cNvCxnSpPr>
            <a:cxnSpLocks/>
          </p:cNvCxnSpPr>
          <p:nvPr/>
        </p:nvCxnSpPr>
        <p:spPr>
          <a:xfrm flipV="1">
            <a:off x="6970141" y="1970605"/>
            <a:ext cx="946172" cy="562441"/>
          </a:xfrm>
          <a:prstGeom prst="line">
            <a:avLst/>
          </a:prstGeom>
          <a:ln w="254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21167193-4AC8-428D-1193-08B75326A91F}"/>
              </a:ext>
            </a:extLst>
          </p:cNvPr>
          <p:cNvSpPr txBox="1"/>
          <p:nvPr/>
        </p:nvSpPr>
        <p:spPr>
          <a:xfrm>
            <a:off x="2502518" y="5719787"/>
            <a:ext cx="2816547" cy="480325"/>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Roboto Light"/>
                <a:ea typeface="+mn-ea"/>
                <a:cs typeface="+mn-cs"/>
              </a:rPr>
              <a:t>Noised reduced </a:t>
            </a:r>
            <a:br>
              <a:rPr kumimoji="0" lang="en-US" sz="1800" b="1" i="0" u="none" strike="noStrike" kern="1200" cap="none" spc="0" normalizeH="0" baseline="0" noProof="0" dirty="0">
                <a:ln>
                  <a:noFill/>
                </a:ln>
                <a:effectLst/>
                <a:uLnTx/>
                <a:uFillTx/>
                <a:latin typeface="Roboto Light"/>
                <a:ea typeface="+mn-ea"/>
                <a:cs typeface="+mn-cs"/>
              </a:rPr>
            </a:br>
            <a:r>
              <a:rPr kumimoji="0" lang="en-US" sz="1800" b="1" i="0" u="none" strike="noStrike" kern="1200" cap="none" spc="0" normalizeH="0" baseline="0" noProof="0" dirty="0">
                <a:ln>
                  <a:noFill/>
                </a:ln>
                <a:effectLst/>
                <a:uLnTx/>
                <a:uFillTx/>
                <a:latin typeface="Roboto Light"/>
                <a:ea typeface="+mn-ea"/>
                <a:cs typeface="+mn-cs"/>
              </a:rPr>
              <a:t>(floating suspension) fan</a:t>
            </a:r>
          </a:p>
        </p:txBody>
      </p:sp>
      <p:cxnSp>
        <p:nvCxnSpPr>
          <p:cNvPr id="35" name="Gerader Verbinder 34">
            <a:extLst>
              <a:ext uri="{FF2B5EF4-FFF2-40B4-BE49-F238E27FC236}">
                <a16:creationId xmlns:a16="http://schemas.microsoft.com/office/drawing/2014/main" id="{C11B64BF-343D-605A-AAC9-669B2B27B98C}"/>
              </a:ext>
            </a:extLst>
          </p:cNvPr>
          <p:cNvCxnSpPr>
            <a:cxnSpLocks/>
          </p:cNvCxnSpPr>
          <p:nvPr/>
        </p:nvCxnSpPr>
        <p:spPr>
          <a:xfrm flipV="1">
            <a:off x="4239491" y="5077336"/>
            <a:ext cx="1088458" cy="712401"/>
          </a:xfrm>
          <a:prstGeom prst="line">
            <a:avLst/>
          </a:prstGeom>
          <a:ln w="254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24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A279FE1-30ED-D1C9-B1B1-B65DDDCC99E6}"/>
              </a:ext>
            </a:extLst>
          </p:cNvPr>
          <p:cNvPicPr>
            <a:picLocks noChangeAspect="1"/>
          </p:cNvPicPr>
          <p:nvPr/>
        </p:nvPicPr>
        <p:blipFill>
          <a:blip r:embed="rId2"/>
          <a:srcRect/>
          <a:stretch/>
        </p:blipFill>
        <p:spPr>
          <a:xfrm>
            <a:off x="2974445" y="1331432"/>
            <a:ext cx="7406655" cy="4693351"/>
          </a:xfrm>
          <a:prstGeom prst="rect">
            <a:avLst/>
          </a:prstGeom>
        </p:spPr>
      </p:pic>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838033"/>
            <a:ext cx="9420225" cy="332399"/>
          </a:xfrm>
        </p:spPr>
        <p:txBody>
          <a:bodyPr/>
          <a:lstStyle/>
          <a:p>
            <a:r>
              <a:rPr lang="en-US" dirty="0" err="1">
                <a:ea typeface="Roboto"/>
              </a:rPr>
              <a:t>XTrace</a:t>
            </a:r>
            <a:r>
              <a:rPr lang="en-US" dirty="0">
                <a:ea typeface="Roboto"/>
              </a:rPr>
              <a:t> 2 – Key facts </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6</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5" name="Content Placeholder 3">
            <a:extLst>
              <a:ext uri="{FF2B5EF4-FFF2-40B4-BE49-F238E27FC236}">
                <a16:creationId xmlns:a16="http://schemas.microsoft.com/office/drawing/2014/main" id="{BF052E68-BB0B-CEB0-250F-7E564828F631}"/>
              </a:ext>
            </a:extLst>
          </p:cNvPr>
          <p:cNvSpPr txBox="1">
            <a:spLocks/>
          </p:cNvSpPr>
          <p:nvPr/>
        </p:nvSpPr>
        <p:spPr>
          <a:xfrm>
            <a:off x="515938" y="1592263"/>
            <a:ext cx="3474667" cy="2334713"/>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rgbClr val="008DEB"/>
                </a:solidFill>
              </a:rPr>
              <a:t>50 W </a:t>
            </a:r>
          </a:p>
          <a:p>
            <a:pPr marL="0" indent="0">
              <a:buNone/>
            </a:pPr>
            <a:r>
              <a:rPr lang="en-US" sz="2200" b="1" dirty="0">
                <a:solidFill>
                  <a:srgbClr val="008DEB"/>
                </a:solidFill>
              </a:rPr>
              <a:t>X-ray tube power</a:t>
            </a:r>
          </a:p>
          <a:p>
            <a:pPr marL="0" indent="0">
              <a:buNone/>
            </a:pPr>
            <a:r>
              <a:rPr lang="en-US" sz="2200" dirty="0">
                <a:ea typeface="Roboto Light"/>
              </a:rPr>
              <a:t>Sample analysis at high count rates for reduced acquisition time</a:t>
            </a:r>
          </a:p>
        </p:txBody>
      </p:sp>
      <p:sp>
        <p:nvSpPr>
          <p:cNvPr id="22" name="Content Placeholder 3">
            <a:extLst>
              <a:ext uri="{FF2B5EF4-FFF2-40B4-BE49-F238E27FC236}">
                <a16:creationId xmlns:a16="http://schemas.microsoft.com/office/drawing/2014/main" id="{DA7AA643-16A0-512B-5F02-90691E7504B9}"/>
              </a:ext>
            </a:extLst>
          </p:cNvPr>
          <p:cNvSpPr txBox="1">
            <a:spLocks/>
          </p:cNvSpPr>
          <p:nvPr/>
        </p:nvSpPr>
        <p:spPr>
          <a:xfrm>
            <a:off x="7760739" y="3684597"/>
            <a:ext cx="4004535" cy="3387827"/>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Roboto Light" charset="0"/>
                <a:cs typeface="Roboto Light" charset="0"/>
              </a:defRPr>
            </a:lvl1pPr>
            <a:lvl2pPr marL="4572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lang="de-DE" sz="1800" b="0" i="0" kern="1200" dirty="0" smtClean="0">
                <a:solidFill>
                  <a:schemeClr val="tx1"/>
                </a:solidFill>
                <a:latin typeface="+mn-lt"/>
                <a:ea typeface="Roboto Light" charset="0"/>
                <a:cs typeface="Roboto Light" charset="0"/>
              </a:defRPr>
            </a:lvl2pPr>
            <a:lvl3pPr marL="6858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3pPr>
            <a:lvl4pPr marL="9144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4pPr>
            <a:lvl5pPr marL="1143000" indent="-228600" algn="l" defTabSz="914400" rtl="0" eaLnBrk="1" latinLnBrk="0" hangingPunct="1">
              <a:lnSpc>
                <a:spcPct val="120000"/>
              </a:lnSpc>
              <a:spcBef>
                <a:spcPts val="0"/>
              </a:spcBef>
              <a:spcAft>
                <a:spcPts val="800"/>
              </a:spcAft>
              <a:buClr>
                <a:schemeClr val="accent2"/>
              </a:buClr>
              <a:buSzPct val="100000"/>
              <a:buFont typeface="Wingdings" panose="05000000000000000000" pitchFamily="2" charset="2"/>
              <a:buChar char="§"/>
              <a:defRPr sz="1800" b="0" i="0" kern="1200">
                <a:solidFill>
                  <a:schemeClr val="tx1"/>
                </a:solidFill>
                <a:latin typeface="+mn-lt"/>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rgbClr val="008DEB"/>
                </a:solidFill>
                <a:ea typeface="Roboto Light"/>
              </a:rPr>
              <a:t>AMS &amp; Filters</a:t>
            </a:r>
            <a:endParaRPr lang="en-US" sz="2200" b="1" dirty="0">
              <a:solidFill>
                <a:srgbClr val="008DEB"/>
              </a:solidFill>
            </a:endParaRPr>
          </a:p>
          <a:p>
            <a:pPr marL="0" indent="0">
              <a:buNone/>
            </a:pPr>
            <a:r>
              <a:rPr lang="en-US" sz="2200" dirty="0">
                <a:ea typeface="Roboto Light"/>
                <a:cs typeface="Roboto Light"/>
              </a:rPr>
              <a:t>Scan topographic samples with enhanced depth of field and select from six primary filters for further background reduction and improved element detection</a:t>
            </a:r>
            <a:endParaRPr lang="en-US" dirty="0">
              <a:cs typeface="Roboto Light"/>
            </a:endParaRPr>
          </a:p>
        </p:txBody>
      </p:sp>
      <p:sp>
        <p:nvSpPr>
          <p:cNvPr id="12" name="Content Placeholder 3">
            <a:extLst>
              <a:ext uri="{FF2B5EF4-FFF2-40B4-BE49-F238E27FC236}">
                <a16:creationId xmlns:a16="http://schemas.microsoft.com/office/drawing/2014/main" id="{37B13442-C027-9124-300B-EDE41B92FF7C}"/>
              </a:ext>
            </a:extLst>
          </p:cNvPr>
          <p:cNvSpPr>
            <a:spLocks noGrp="1"/>
          </p:cNvSpPr>
          <p:nvPr>
            <p:ph sz="quarter" idx="21"/>
          </p:nvPr>
        </p:nvSpPr>
        <p:spPr>
          <a:xfrm>
            <a:off x="515938" y="4482224"/>
            <a:ext cx="3484562" cy="1718551"/>
          </a:xfrm>
        </p:spPr>
        <p:txBody>
          <a:bodyPr vert="horz" lIns="0" tIns="0" rIns="0" bIns="0" rtlCol="0" anchor="t">
            <a:noAutofit/>
          </a:bodyPr>
          <a:lstStyle/>
          <a:p>
            <a:pPr marL="0" indent="0">
              <a:buNone/>
            </a:pPr>
            <a:r>
              <a:rPr lang="en-US" sz="2200" b="1" dirty="0">
                <a:solidFill>
                  <a:srgbClr val="008DEB"/>
                </a:solidFill>
                <a:ea typeface="Roboto Light"/>
                <a:cs typeface="Roboto Light"/>
              </a:rPr>
              <a:t>Auto source retraction mode</a:t>
            </a:r>
            <a:endParaRPr lang="en-US" dirty="0"/>
          </a:p>
          <a:p>
            <a:pPr marL="0" indent="0">
              <a:buNone/>
            </a:pPr>
            <a:r>
              <a:rPr lang="en-US" sz="2200" dirty="0">
                <a:ea typeface="Roboto Light"/>
                <a:cs typeface="Roboto Light"/>
              </a:rPr>
              <a:t>Automatically </a:t>
            </a:r>
            <a:br>
              <a:rPr lang="en-US" sz="2200" dirty="0">
                <a:ea typeface="Roboto Light"/>
                <a:cs typeface="Roboto Light"/>
              </a:rPr>
            </a:br>
            <a:r>
              <a:rPr lang="en-US" sz="2200" dirty="0">
                <a:ea typeface="Roboto Light"/>
                <a:cs typeface="Roboto Light"/>
              </a:rPr>
              <a:t>and safely retract </a:t>
            </a:r>
            <a:br>
              <a:rPr lang="en-US" sz="2200" dirty="0">
                <a:ea typeface="Roboto Light"/>
                <a:cs typeface="Roboto Light"/>
              </a:rPr>
            </a:br>
            <a:r>
              <a:rPr lang="en-US" sz="2200" dirty="0">
                <a:ea typeface="Roboto Light"/>
                <a:cs typeface="Roboto Light"/>
              </a:rPr>
              <a:t>the X-ray optic source </a:t>
            </a:r>
            <a:endParaRPr lang="en-US" sz="2200" dirty="0">
              <a:ea typeface="Roboto Light"/>
            </a:endParaRPr>
          </a:p>
        </p:txBody>
      </p:sp>
      <p:sp>
        <p:nvSpPr>
          <p:cNvPr id="4" name="Textfeld 3">
            <a:extLst>
              <a:ext uri="{FF2B5EF4-FFF2-40B4-BE49-F238E27FC236}">
                <a16:creationId xmlns:a16="http://schemas.microsoft.com/office/drawing/2014/main" id="{04F97DE9-DFBE-D871-7D43-79F99B7F0102}"/>
              </a:ext>
            </a:extLst>
          </p:cNvPr>
          <p:cNvSpPr txBox="1"/>
          <p:nvPr/>
        </p:nvSpPr>
        <p:spPr>
          <a:xfrm>
            <a:off x="4924026" y="4906297"/>
            <a:ext cx="1860232" cy="698090"/>
          </a:xfrm>
          <a:prstGeom prst="rect">
            <a:avLst/>
          </a:prstGeom>
        </p:spPr>
        <p:txBody>
          <a:bodyPr vert="horz" wrap="square" lIns="0" tIns="0" rIns="0" bIns="0" rtlCol="0">
            <a:noAutofit/>
          </a:bodyPr>
          <a:lstStyle/>
          <a:p>
            <a:pPr marL="0" indent="0" algn="l">
              <a:buNone/>
            </a:pPr>
            <a:endParaRPr lang="de-DE" dirty="0"/>
          </a:p>
        </p:txBody>
      </p:sp>
    </p:spTree>
    <p:extLst>
      <p:ext uri="{BB962C8B-B14F-4D97-AF65-F5344CB8AC3E}">
        <p14:creationId xmlns:p14="http://schemas.microsoft.com/office/powerpoint/2010/main" val="3992456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9D2DDEB-B678-60ED-A068-EF6716907197}"/>
              </a:ext>
            </a:extLst>
          </p:cNvPr>
          <p:cNvSpPr>
            <a:spLocks noGrp="1"/>
          </p:cNvSpPr>
          <p:nvPr>
            <p:ph type="body" sz="quarter" idx="20"/>
          </p:nvPr>
        </p:nvSpPr>
        <p:spPr/>
        <p:txBody>
          <a:bodyPr/>
          <a:lstStyle/>
          <a:p>
            <a:r>
              <a:rPr lang="de-DE" dirty="0"/>
              <a:t>Bruker Nano Analytics Division</a:t>
            </a:r>
          </a:p>
        </p:txBody>
      </p:sp>
      <p:sp>
        <p:nvSpPr>
          <p:cNvPr id="9" name="Titel 8">
            <a:extLst>
              <a:ext uri="{FF2B5EF4-FFF2-40B4-BE49-F238E27FC236}">
                <a16:creationId xmlns:a16="http://schemas.microsoft.com/office/drawing/2014/main" id="{CF00222E-D5A0-875A-ABAF-643E696B5FD4}"/>
              </a:ext>
            </a:extLst>
          </p:cNvPr>
          <p:cNvSpPr>
            <a:spLocks noGrp="1"/>
          </p:cNvSpPr>
          <p:nvPr>
            <p:ph type="title"/>
          </p:nvPr>
        </p:nvSpPr>
        <p:spPr>
          <a:xfrm>
            <a:off x="515938" y="838033"/>
            <a:ext cx="9420225" cy="332399"/>
          </a:xfrm>
        </p:spPr>
        <p:txBody>
          <a:bodyPr/>
          <a:lstStyle/>
          <a:p>
            <a:r>
              <a:rPr lang="en-US" dirty="0" err="1">
                <a:ea typeface="Roboto"/>
              </a:rPr>
              <a:t>XTrace</a:t>
            </a:r>
            <a:r>
              <a:rPr lang="en-US" dirty="0">
                <a:ea typeface="Roboto"/>
              </a:rPr>
              <a:t> 2 – Advanced X-ray source for micro-XRF on SEM</a:t>
            </a:r>
            <a:endParaRPr lang="de-DE" dirty="0"/>
          </a:p>
        </p:txBody>
      </p:sp>
      <p:sp>
        <p:nvSpPr>
          <p:cNvPr id="6" name="Datumsplatzhalter 5">
            <a:extLst>
              <a:ext uri="{FF2B5EF4-FFF2-40B4-BE49-F238E27FC236}">
                <a16:creationId xmlns:a16="http://schemas.microsoft.com/office/drawing/2014/main" id="{157183B4-7346-BB36-5737-9491F859BE3E}"/>
              </a:ext>
            </a:extLst>
          </p:cNvPr>
          <p:cNvSpPr>
            <a:spLocks noGrp="1"/>
          </p:cNvSpPr>
          <p:nvPr>
            <p:ph type="dt" sz="half" idx="2"/>
          </p:nvPr>
        </p:nvSpPr>
        <p:spPr/>
        <p:txBody>
          <a:bodyPr/>
          <a:lstStyle/>
          <a:p>
            <a:fld id="{B5000C8E-754C-4950-BEE8-0519853D3A1F}" type="datetime3">
              <a:rPr lang="en-US" smtClean="0"/>
              <a:t>5 June 2023</a:t>
            </a:fld>
            <a:endParaRPr lang="en-US"/>
          </a:p>
        </p:txBody>
      </p:sp>
      <p:sp>
        <p:nvSpPr>
          <p:cNvPr id="7" name="Foliennummernplatzhalter 6">
            <a:extLst>
              <a:ext uri="{FF2B5EF4-FFF2-40B4-BE49-F238E27FC236}">
                <a16:creationId xmlns:a16="http://schemas.microsoft.com/office/drawing/2014/main" id="{3BECCBF3-B171-3624-365B-46EC70A4F0D2}"/>
              </a:ext>
            </a:extLst>
          </p:cNvPr>
          <p:cNvSpPr>
            <a:spLocks noGrp="1"/>
          </p:cNvSpPr>
          <p:nvPr>
            <p:ph type="sldNum" sz="quarter" idx="4"/>
          </p:nvPr>
        </p:nvSpPr>
        <p:spPr/>
        <p:txBody>
          <a:bodyPr/>
          <a:lstStyle/>
          <a:p>
            <a:fld id="{A520213A-032B-FE42-940A-86A4C9AC44D3}" type="slidenum">
              <a:rPr lang="en-US" smtClean="0"/>
              <a:pPr/>
              <a:t>7</a:t>
            </a:fld>
            <a:endParaRPr lang="en-US"/>
          </a:p>
        </p:txBody>
      </p:sp>
      <p:sp>
        <p:nvSpPr>
          <p:cNvPr id="8" name="Fußzeilenplatzhalter 7">
            <a:extLst>
              <a:ext uri="{FF2B5EF4-FFF2-40B4-BE49-F238E27FC236}">
                <a16:creationId xmlns:a16="http://schemas.microsoft.com/office/drawing/2014/main" id="{43CF973E-26A0-6DB6-5777-2A1B16E881EF}"/>
              </a:ext>
            </a:extLst>
          </p:cNvPr>
          <p:cNvSpPr>
            <a:spLocks noGrp="1"/>
          </p:cNvSpPr>
          <p:nvPr>
            <p:ph type="ftr" sz="quarter" idx="3"/>
          </p:nvPr>
        </p:nvSpPr>
        <p:spPr/>
        <p:txBody>
          <a:bodyPr/>
          <a:lstStyle/>
          <a:p>
            <a:r>
              <a:rPr lang="en-US"/>
              <a:t>Innovation with Integrity</a:t>
            </a:r>
          </a:p>
        </p:txBody>
      </p:sp>
      <p:sp>
        <p:nvSpPr>
          <p:cNvPr id="4" name="Inhaltsplatzhalter 3">
            <a:extLst>
              <a:ext uri="{FF2B5EF4-FFF2-40B4-BE49-F238E27FC236}">
                <a16:creationId xmlns:a16="http://schemas.microsoft.com/office/drawing/2014/main" id="{72E9509E-4C60-8ECC-51C0-92458D50E711}"/>
              </a:ext>
            </a:extLst>
          </p:cNvPr>
          <p:cNvSpPr>
            <a:spLocks noGrp="1"/>
          </p:cNvSpPr>
          <p:nvPr>
            <p:ph sz="quarter" idx="21"/>
          </p:nvPr>
        </p:nvSpPr>
        <p:spPr>
          <a:xfrm>
            <a:off x="515936" y="1360448"/>
            <a:ext cx="11160126" cy="5021301"/>
          </a:xfrm>
        </p:spPr>
        <p:txBody>
          <a:bodyPr vert="horz" lIns="0" tIns="182880" rIns="0" bIns="0" rtlCol="0" anchor="t">
            <a:noAutofit/>
          </a:bodyPr>
          <a:lstStyle/>
          <a:p>
            <a:pPr marL="0" indent="0">
              <a:buNone/>
            </a:pPr>
            <a:r>
              <a:rPr lang="en-US" dirty="0" err="1">
                <a:ea typeface="Roboto Light"/>
                <a:cs typeface="Roboto Light"/>
              </a:rPr>
              <a:t>XTrace</a:t>
            </a:r>
            <a:r>
              <a:rPr lang="en-US" dirty="0">
                <a:ea typeface="Roboto Light"/>
                <a:cs typeface="Roboto Light"/>
              </a:rPr>
              <a:t> 2 is the next-generation X-ray source in the QUANTAX micro-XRF system. This new and innovative X-ray source enables fast micro-XRF spectral acquisition with high-resolution XRF data. Advanced features include:</a:t>
            </a:r>
            <a:endParaRPr lang="en-US" dirty="0"/>
          </a:p>
          <a:p>
            <a:r>
              <a:rPr lang="en-US" dirty="0">
                <a:ea typeface="Roboto Light"/>
                <a:cs typeface="Roboto Light"/>
              </a:rPr>
              <a:t>High tube power: Generate X-rays at </a:t>
            </a:r>
            <a:r>
              <a:rPr lang="en-US" b="1" dirty="0">
                <a:ea typeface="Roboto Light"/>
                <a:cs typeface="Roboto Light"/>
              </a:rPr>
              <a:t>high energies of 50 kV </a:t>
            </a:r>
            <a:r>
              <a:rPr lang="en-US" dirty="0">
                <a:ea typeface="Roboto Light"/>
                <a:cs typeface="Roboto Light"/>
              </a:rPr>
              <a:t>and</a:t>
            </a:r>
            <a:r>
              <a:rPr lang="en-US" b="1" dirty="0">
                <a:ea typeface="Roboto Light"/>
                <a:cs typeface="Roboto Light"/>
              </a:rPr>
              <a:t> beam currents of 1000 µA </a:t>
            </a:r>
            <a:r>
              <a:rPr lang="en-US" dirty="0">
                <a:ea typeface="Roboto Light"/>
                <a:cs typeface="Roboto Light"/>
              </a:rPr>
              <a:t>for a high-count rate</a:t>
            </a:r>
            <a:r>
              <a:rPr lang="en-US" b="1" dirty="0">
                <a:ea typeface="Roboto Light"/>
                <a:cs typeface="Roboto Light"/>
              </a:rPr>
              <a:t> </a:t>
            </a:r>
            <a:r>
              <a:rPr lang="en-US" dirty="0">
                <a:ea typeface="Roboto Light"/>
                <a:cs typeface="Roboto Light"/>
              </a:rPr>
              <a:t>allowing accurate elemental data to be collected quickly and efficiently. </a:t>
            </a:r>
            <a:endParaRPr lang="en-US" dirty="0"/>
          </a:p>
          <a:p>
            <a:r>
              <a:rPr lang="en-US" dirty="0">
                <a:ea typeface="Roboto Light"/>
                <a:cs typeface="Roboto Light"/>
              </a:rPr>
              <a:t>Automatically switch between </a:t>
            </a:r>
            <a:r>
              <a:rPr lang="en-US" b="1" dirty="0">
                <a:ea typeface="Roboto Light"/>
                <a:cs typeface="Roboto Light"/>
              </a:rPr>
              <a:t>6 primary filters </a:t>
            </a:r>
            <a:r>
              <a:rPr lang="en-US" dirty="0">
                <a:ea typeface="Roboto Light"/>
                <a:cs typeface="Roboto Light"/>
              </a:rPr>
              <a:t>to reduce measurement background and precisely acquire low-count peaks. </a:t>
            </a:r>
          </a:p>
          <a:p>
            <a:r>
              <a:rPr lang="de-DE" dirty="0"/>
              <a:t>Scan </a:t>
            </a:r>
            <a:r>
              <a:rPr lang="de-DE" dirty="0" err="1"/>
              <a:t>topographic</a:t>
            </a:r>
            <a:r>
              <a:rPr lang="de-DE" dirty="0"/>
              <a:t> </a:t>
            </a:r>
            <a:r>
              <a:rPr lang="de-DE" dirty="0" err="1"/>
              <a:t>samples</a:t>
            </a:r>
            <a:r>
              <a:rPr lang="de-DE" dirty="0"/>
              <a:t> </a:t>
            </a:r>
            <a:r>
              <a:rPr lang="de-DE" dirty="0" err="1"/>
              <a:t>with</a:t>
            </a:r>
            <a:r>
              <a:rPr lang="de-DE" dirty="0"/>
              <a:t> </a:t>
            </a:r>
            <a:r>
              <a:rPr lang="en-US" dirty="0"/>
              <a:t>high resolution XRF signal intensity using an </a:t>
            </a:r>
            <a:r>
              <a:rPr lang="en-US" b="1" dirty="0"/>
              <a:t>Aperture Management System (AMS)</a:t>
            </a:r>
            <a:r>
              <a:rPr lang="en-US" dirty="0"/>
              <a:t> that keeps the image in focus across variable measurement heights. </a:t>
            </a:r>
            <a:endParaRPr lang="de-DE" dirty="0"/>
          </a:p>
          <a:p>
            <a:r>
              <a:rPr lang="de-DE" dirty="0">
                <a:ea typeface="Roboto Light"/>
                <a:cs typeface="Roboto Light"/>
              </a:rPr>
              <a:t>Analyze </a:t>
            </a:r>
            <a:r>
              <a:rPr lang="de-DE" dirty="0" err="1">
                <a:ea typeface="Roboto Light"/>
                <a:cs typeface="Roboto Light"/>
              </a:rPr>
              <a:t>inhomogeneous</a:t>
            </a:r>
            <a:r>
              <a:rPr lang="de-DE" dirty="0">
                <a:ea typeface="Roboto Light"/>
                <a:cs typeface="Roboto Light"/>
              </a:rPr>
              <a:t> </a:t>
            </a:r>
            <a:r>
              <a:rPr lang="en-US" dirty="0">
                <a:ea typeface="Roboto Light"/>
                <a:cs typeface="Roboto Light"/>
              </a:rPr>
              <a:t>and/or irregular samples using </a:t>
            </a:r>
            <a:r>
              <a:rPr lang="en-US" b="1" dirty="0" err="1">
                <a:ea typeface="Roboto Light"/>
                <a:cs typeface="Roboto Light"/>
              </a:rPr>
              <a:t>FlexiSpot</a:t>
            </a:r>
            <a:r>
              <a:rPr lang="en-US" b="1" dirty="0">
                <a:ea typeface="Roboto Light"/>
                <a:cs typeface="Roboto Light"/>
              </a:rPr>
              <a:t> mode</a:t>
            </a:r>
            <a:r>
              <a:rPr lang="en-US" dirty="0">
                <a:ea typeface="Roboto Light"/>
                <a:cs typeface="Roboto Light"/>
              </a:rPr>
              <a:t>, allowing spectral measurements using a small or large spot size.</a:t>
            </a:r>
            <a:endParaRPr lang="de-DE" dirty="0">
              <a:ea typeface="Roboto Light"/>
              <a:cs typeface="Roboto Light"/>
            </a:endParaRPr>
          </a:p>
          <a:p>
            <a:r>
              <a:rPr lang="de-DE" dirty="0" err="1">
                <a:ea typeface="Roboto Light"/>
                <a:cs typeface="Roboto Light"/>
              </a:rPr>
              <a:t>Improved</a:t>
            </a:r>
            <a:r>
              <a:rPr lang="de-DE" dirty="0">
                <a:ea typeface="Roboto Light"/>
                <a:cs typeface="Roboto Light"/>
              </a:rPr>
              <a:t> </a:t>
            </a:r>
            <a:r>
              <a:rPr lang="de-DE" dirty="0" err="1">
                <a:ea typeface="Roboto Light"/>
                <a:cs typeface="Roboto Light"/>
              </a:rPr>
              <a:t>equipment</a:t>
            </a:r>
            <a:r>
              <a:rPr lang="de-DE" dirty="0">
                <a:ea typeface="Roboto Light"/>
                <a:cs typeface="Roboto Light"/>
              </a:rPr>
              <a:t> </a:t>
            </a:r>
            <a:r>
              <a:rPr lang="de-DE" dirty="0" err="1">
                <a:ea typeface="Roboto Light"/>
                <a:cs typeface="Roboto Light"/>
              </a:rPr>
              <a:t>lifetime</a:t>
            </a:r>
            <a:r>
              <a:rPr lang="de-DE" dirty="0">
                <a:ea typeface="Roboto Light"/>
                <a:cs typeface="Roboto Light"/>
              </a:rPr>
              <a:t> </a:t>
            </a:r>
            <a:r>
              <a:rPr lang="en-US" dirty="0">
                <a:ea typeface="Roboto Light"/>
                <a:cs typeface="Roboto Light"/>
              </a:rPr>
              <a:t>with the</a:t>
            </a:r>
            <a:r>
              <a:rPr lang="en-US" b="1" dirty="0">
                <a:ea typeface="Roboto Light"/>
                <a:cs typeface="Roboto Light"/>
              </a:rPr>
              <a:t> automatic tube warm-up procedure </a:t>
            </a:r>
            <a:r>
              <a:rPr lang="en-US" dirty="0">
                <a:ea typeface="Roboto Light"/>
                <a:cs typeface="Roboto Light"/>
              </a:rPr>
              <a:t>and</a:t>
            </a:r>
            <a:r>
              <a:rPr lang="en-US" b="1" dirty="0">
                <a:ea typeface="Roboto Light"/>
                <a:cs typeface="Roboto Light"/>
              </a:rPr>
              <a:t> </a:t>
            </a:r>
            <a:r>
              <a:rPr lang="en-US" dirty="0">
                <a:ea typeface="Roboto Light"/>
                <a:cs typeface="Roboto Light"/>
              </a:rPr>
              <a:t>motorized linear stage with </a:t>
            </a:r>
            <a:r>
              <a:rPr lang="en-US" b="1" dirty="0">
                <a:ea typeface="Roboto Light"/>
                <a:cs typeface="Roboto Light"/>
              </a:rPr>
              <a:t>automatic source retraction</a:t>
            </a:r>
            <a:r>
              <a:rPr lang="en-US" dirty="0">
                <a:ea typeface="Roboto Light"/>
                <a:cs typeface="Roboto Light"/>
              </a:rPr>
              <a:t> (measuring and parking position).</a:t>
            </a:r>
          </a:p>
          <a:p>
            <a:r>
              <a:rPr lang="de-DE" sz="1800" dirty="0"/>
              <a:t>Software </a:t>
            </a:r>
            <a:r>
              <a:rPr lang="de-DE" sz="1800" dirty="0" err="1"/>
              <a:t>capability</a:t>
            </a:r>
            <a:r>
              <a:rPr lang="de-DE" sz="1800" dirty="0"/>
              <a:t> </a:t>
            </a:r>
            <a:r>
              <a:rPr lang="de-DE" sz="1800" dirty="0" err="1"/>
              <a:t>for</a:t>
            </a:r>
            <a:r>
              <a:rPr lang="de-DE" sz="1800" dirty="0"/>
              <a:t> </a:t>
            </a:r>
            <a:r>
              <a:rPr lang="de-DE" sz="1800" b="1" dirty="0" err="1"/>
              <a:t>saving</a:t>
            </a:r>
            <a:r>
              <a:rPr lang="de-DE" sz="1800" b="1" dirty="0"/>
              <a:t> and </a:t>
            </a:r>
            <a:r>
              <a:rPr lang="de-DE" sz="1800" b="1" dirty="0" err="1"/>
              <a:t>correlating</a:t>
            </a:r>
            <a:r>
              <a:rPr lang="de-DE" sz="1800" b="1" dirty="0"/>
              <a:t> </a:t>
            </a:r>
            <a:r>
              <a:rPr lang="de-DE" sz="1800" dirty="0" err="1"/>
              <a:t>micro</a:t>
            </a:r>
            <a:r>
              <a:rPr lang="de-DE" sz="1800" dirty="0"/>
              <a:t>-XRF and e-beam </a:t>
            </a:r>
            <a:r>
              <a:rPr lang="de-DE" sz="1800" dirty="0" err="1"/>
              <a:t>measurements</a:t>
            </a:r>
            <a:r>
              <a:rPr lang="en-US" sz="1800" b="1" dirty="0"/>
              <a:t>.</a:t>
            </a:r>
            <a:r>
              <a:rPr lang="en-US" sz="1800" dirty="0"/>
              <a:t> </a:t>
            </a:r>
            <a:endParaRPr lang="de-DE" sz="1800" dirty="0"/>
          </a:p>
          <a:p>
            <a:endParaRPr lang="de-DE" dirty="0">
              <a:ea typeface="Roboto Light"/>
              <a:cs typeface="Roboto Light"/>
            </a:endParaRPr>
          </a:p>
          <a:p>
            <a:endParaRPr lang="de-DE" sz="1600" dirty="0"/>
          </a:p>
        </p:txBody>
      </p:sp>
    </p:spTree>
    <p:extLst>
      <p:ext uri="{BB962C8B-B14F-4D97-AF65-F5344CB8AC3E}">
        <p14:creationId xmlns:p14="http://schemas.microsoft.com/office/powerpoint/2010/main" val="1094718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B049C-8A06-4643-BBBC-D72CD12AF3C9}"/>
              </a:ext>
            </a:extLst>
          </p:cNvPr>
          <p:cNvSpPr>
            <a:spLocks noGrp="1"/>
          </p:cNvSpPr>
          <p:nvPr>
            <p:ph type="body" sz="quarter" idx="20"/>
          </p:nvPr>
        </p:nvSpPr>
        <p:spPr>
          <a:xfrm>
            <a:off x="515939" y="296863"/>
            <a:ext cx="9420224" cy="134652"/>
          </a:xfrm>
        </p:spPr>
        <p:txBody>
          <a:bodyPr vert="horz" wrap="square" lIns="0" tIns="0" rIns="0" bIns="0" rtlCol="0" anchor="t">
            <a:spAutoFit/>
          </a:bodyPr>
          <a:lstStyle/>
          <a:p>
            <a:r>
              <a:rPr lang="de-DE" dirty="0"/>
              <a:t>Bruker Nano Analytics Division</a:t>
            </a:r>
          </a:p>
        </p:txBody>
      </p:sp>
      <p:sp>
        <p:nvSpPr>
          <p:cNvPr id="3" name="Title 2">
            <a:extLst>
              <a:ext uri="{FF2B5EF4-FFF2-40B4-BE49-F238E27FC236}">
                <a16:creationId xmlns:a16="http://schemas.microsoft.com/office/drawing/2014/main" id="{37F5DF7B-3482-4E39-8C8E-70F61B70C9F3}"/>
              </a:ext>
            </a:extLst>
          </p:cNvPr>
          <p:cNvSpPr>
            <a:spLocks noGrp="1"/>
          </p:cNvSpPr>
          <p:nvPr>
            <p:ph type="title"/>
          </p:nvPr>
        </p:nvSpPr>
        <p:spPr>
          <a:xfrm>
            <a:off x="515938" y="838033"/>
            <a:ext cx="9420225" cy="332399"/>
          </a:xfrm>
        </p:spPr>
        <p:txBody>
          <a:bodyPr/>
          <a:lstStyle/>
          <a:p>
            <a:r>
              <a:rPr lang="en-US" dirty="0" err="1">
                <a:ea typeface="Roboto"/>
              </a:rPr>
              <a:t>XTrace</a:t>
            </a:r>
            <a:r>
              <a:rPr lang="en-US" dirty="0">
                <a:ea typeface="Roboto"/>
              </a:rPr>
              <a:t> 2 – Aperture Management System (AMS) feature</a:t>
            </a:r>
            <a:endParaRPr lang="en-US" dirty="0"/>
          </a:p>
        </p:txBody>
      </p:sp>
      <p:sp>
        <p:nvSpPr>
          <p:cNvPr id="4" name="Content Placeholder 3">
            <a:extLst>
              <a:ext uri="{FF2B5EF4-FFF2-40B4-BE49-F238E27FC236}">
                <a16:creationId xmlns:a16="http://schemas.microsoft.com/office/drawing/2014/main" id="{20743883-221C-4A89-947F-5A1D635C049A}"/>
              </a:ext>
            </a:extLst>
          </p:cNvPr>
          <p:cNvSpPr>
            <a:spLocks noGrp="1"/>
          </p:cNvSpPr>
          <p:nvPr>
            <p:ph sz="quarter" idx="21"/>
          </p:nvPr>
        </p:nvSpPr>
        <p:spPr>
          <a:xfrm>
            <a:off x="515937" y="1402195"/>
            <a:ext cx="11258052" cy="3465896"/>
          </a:xfrm>
        </p:spPr>
        <p:txBody>
          <a:bodyPr vert="horz" lIns="0" tIns="182880" rIns="0" bIns="0" rtlCol="0" anchor="t">
            <a:noAutofit/>
          </a:bodyPr>
          <a:lstStyle/>
          <a:p>
            <a:r>
              <a:rPr lang="en-US" sz="1700" dirty="0">
                <a:ea typeface="Roboto Light"/>
                <a:cs typeface="Roboto Light"/>
              </a:rPr>
              <a:t>XTrace 2 is equipped with a patented Aperture Management System (AMS) to retain measurement resolution over a certain depth 3 range, allowing the examination and visualization of topographical samples. When carrying out standard micro-XRF analysis on SEM a 4 mm deviation from the working distance results in a ≈ 10 times increase in the spot size, i.e., a 10 times reduction in resolution.</a:t>
            </a:r>
          </a:p>
          <a:p>
            <a:r>
              <a:rPr lang="en-US" sz="1700" dirty="0">
                <a:ea typeface="Roboto Light"/>
                <a:cs typeface="Roboto Light"/>
              </a:rPr>
              <a:t>The AMS keeps the optic in focus at varying working distances by increasing the depth of field. This means that any reduction in resolution due to deviations in the working distance is minimized, facilitating the high-resolution elemental mapping of topographical samples and their 3D features.</a:t>
            </a:r>
          </a:p>
        </p:txBody>
      </p:sp>
      <p:sp>
        <p:nvSpPr>
          <p:cNvPr id="6" name="Date Placeholder 5">
            <a:extLst>
              <a:ext uri="{FF2B5EF4-FFF2-40B4-BE49-F238E27FC236}">
                <a16:creationId xmlns:a16="http://schemas.microsoft.com/office/drawing/2014/main" id="{DB442A93-E22A-45F6-B8BA-6D9EAF885DB0}"/>
              </a:ext>
            </a:extLst>
          </p:cNvPr>
          <p:cNvSpPr>
            <a:spLocks noGrp="1"/>
          </p:cNvSpPr>
          <p:nvPr>
            <p:ph type="dt" sz="half" idx="2"/>
          </p:nvPr>
        </p:nvSpPr>
        <p:spPr/>
        <p:txBody>
          <a:bodyPr/>
          <a:lstStyle/>
          <a:p>
            <a:fld id="{55154DFE-FC5A-4B34-B07C-D747536CE96D}" type="datetime3">
              <a:rPr lang="en-US" smtClean="0"/>
              <a:pPr/>
              <a:t>5 June 2023</a:t>
            </a:fld>
            <a:endParaRPr lang="en-US"/>
          </a:p>
        </p:txBody>
      </p:sp>
      <p:sp>
        <p:nvSpPr>
          <p:cNvPr id="7" name="Slide Number Placeholder 6">
            <a:extLst>
              <a:ext uri="{FF2B5EF4-FFF2-40B4-BE49-F238E27FC236}">
                <a16:creationId xmlns:a16="http://schemas.microsoft.com/office/drawing/2014/main" id="{13AC5B14-D93E-416F-B6E9-4C2802ED4A00}"/>
              </a:ext>
            </a:extLst>
          </p:cNvPr>
          <p:cNvSpPr>
            <a:spLocks noGrp="1"/>
          </p:cNvSpPr>
          <p:nvPr>
            <p:ph type="sldNum" sz="quarter" idx="4"/>
          </p:nvPr>
        </p:nvSpPr>
        <p:spPr/>
        <p:txBody>
          <a:bodyPr/>
          <a:lstStyle/>
          <a:p>
            <a:fld id="{A520213A-032B-FE42-940A-86A4C9AC44D3}" type="slidenum">
              <a:rPr lang="en-US" smtClean="0"/>
              <a:pPr/>
              <a:t>8</a:t>
            </a:fld>
            <a:endParaRPr lang="en-US"/>
          </a:p>
        </p:txBody>
      </p:sp>
      <p:sp>
        <p:nvSpPr>
          <p:cNvPr id="8" name="Footer Placeholder 7">
            <a:extLst>
              <a:ext uri="{FF2B5EF4-FFF2-40B4-BE49-F238E27FC236}">
                <a16:creationId xmlns:a16="http://schemas.microsoft.com/office/drawing/2014/main" id="{B1F7CEDB-D8B2-47F6-8949-B1BD88523EC1}"/>
              </a:ext>
            </a:extLst>
          </p:cNvPr>
          <p:cNvSpPr>
            <a:spLocks noGrp="1"/>
          </p:cNvSpPr>
          <p:nvPr>
            <p:ph type="ftr" sz="quarter" idx="3"/>
          </p:nvPr>
        </p:nvSpPr>
        <p:spPr/>
        <p:txBody>
          <a:bodyPr/>
          <a:lstStyle/>
          <a:p>
            <a:r>
              <a:rPr lang="en-US"/>
              <a:t>Innovation with Integrity</a:t>
            </a:r>
          </a:p>
        </p:txBody>
      </p:sp>
      <p:sp>
        <p:nvSpPr>
          <p:cNvPr id="10" name="Textfeld 9">
            <a:extLst>
              <a:ext uri="{FF2B5EF4-FFF2-40B4-BE49-F238E27FC236}">
                <a16:creationId xmlns:a16="http://schemas.microsoft.com/office/drawing/2014/main" id="{41517B91-3D75-D894-D5A4-C518A5DCFBE8}"/>
              </a:ext>
            </a:extLst>
          </p:cNvPr>
          <p:cNvSpPr txBox="1"/>
          <p:nvPr/>
        </p:nvSpPr>
        <p:spPr>
          <a:xfrm>
            <a:off x="1552843" y="5140606"/>
            <a:ext cx="4100703" cy="1246017"/>
          </a:xfrm>
          <a:prstGeom prst="rect">
            <a:avLst/>
          </a:prstGeom>
        </p:spPr>
        <p:txBody>
          <a:bodyPr vert="horz" wrap="square" lIns="0" tIns="0" rIns="0" bIns="0" rtlCol="0" anchor="t">
            <a:noAutofit/>
          </a:bodyPr>
          <a:lstStyle/>
          <a:p>
            <a:r>
              <a:rPr lang="en-US" sz="1400" dirty="0"/>
              <a:t>The AMS feature allows to scan even samples with topography in the SEM. This example of a pyrite shows a micro-XRF map collected with no AMS (left) and with AMS (500 µm) (right). Mapping the sample by using the AMS can even resolve the structures of the sample depth at 2.1 mm.</a:t>
            </a:r>
          </a:p>
        </p:txBody>
      </p:sp>
      <p:grpSp>
        <p:nvGrpSpPr>
          <p:cNvPr id="5" name="Gruppieren 4">
            <a:extLst>
              <a:ext uri="{FF2B5EF4-FFF2-40B4-BE49-F238E27FC236}">
                <a16:creationId xmlns:a16="http://schemas.microsoft.com/office/drawing/2014/main" id="{CF0005A5-05CF-4A9F-9C8C-2B4D131B9EB2}"/>
              </a:ext>
            </a:extLst>
          </p:cNvPr>
          <p:cNvGrpSpPr/>
          <p:nvPr/>
        </p:nvGrpSpPr>
        <p:grpSpPr>
          <a:xfrm>
            <a:off x="5765840" y="3862715"/>
            <a:ext cx="5924654" cy="2512951"/>
            <a:chOff x="5164946" y="3862715"/>
            <a:chExt cx="5924654" cy="2512951"/>
          </a:xfrm>
        </p:grpSpPr>
        <p:grpSp>
          <p:nvGrpSpPr>
            <p:cNvPr id="11" name="Gruppieren 10">
              <a:extLst>
                <a:ext uri="{FF2B5EF4-FFF2-40B4-BE49-F238E27FC236}">
                  <a16:creationId xmlns:a16="http://schemas.microsoft.com/office/drawing/2014/main" id="{F48A122D-3BA9-D3DC-D5AD-24B77F483A51}"/>
                </a:ext>
              </a:extLst>
            </p:cNvPr>
            <p:cNvGrpSpPr>
              <a:grpSpLocks noChangeAspect="1"/>
            </p:cNvGrpSpPr>
            <p:nvPr/>
          </p:nvGrpSpPr>
          <p:grpSpPr>
            <a:xfrm>
              <a:off x="5164946" y="3866217"/>
              <a:ext cx="2917469" cy="2509449"/>
              <a:chOff x="4686281" y="3699959"/>
              <a:chExt cx="3283683" cy="2824446"/>
            </a:xfrm>
          </p:grpSpPr>
          <p:pic>
            <p:nvPicPr>
              <p:cNvPr id="17" name="Picture 9" descr="A picture containing text&#10;&#10;Description automatically generated">
                <a:extLst>
                  <a:ext uri="{FF2B5EF4-FFF2-40B4-BE49-F238E27FC236}">
                    <a16:creationId xmlns:a16="http://schemas.microsoft.com/office/drawing/2014/main" id="{B9FE214B-C364-0807-6AB7-45785AA09AEC}"/>
                  </a:ext>
                </a:extLst>
              </p:cNvPr>
              <p:cNvPicPr>
                <a:picLocks noChangeAspect="1"/>
              </p:cNvPicPr>
              <p:nvPr/>
            </p:nvPicPr>
            <p:blipFill>
              <a:blip r:embed="rId3"/>
              <a:stretch>
                <a:fillRect/>
              </a:stretch>
            </p:blipFill>
            <p:spPr>
              <a:xfrm>
                <a:off x="4686281" y="3699959"/>
                <a:ext cx="3283683" cy="2824446"/>
              </a:xfrm>
              <a:prstGeom prst="rect">
                <a:avLst/>
              </a:prstGeom>
            </p:spPr>
          </p:pic>
          <p:sp>
            <p:nvSpPr>
              <p:cNvPr id="18" name="Rechteck: abgerundete Ecken 17">
                <a:extLst>
                  <a:ext uri="{FF2B5EF4-FFF2-40B4-BE49-F238E27FC236}">
                    <a16:creationId xmlns:a16="http://schemas.microsoft.com/office/drawing/2014/main" id="{7A757BAF-7FC3-82C7-BF3A-8C0E85E2D608}"/>
                  </a:ext>
                </a:extLst>
              </p:cNvPr>
              <p:cNvSpPr/>
              <p:nvPr/>
            </p:nvSpPr>
            <p:spPr>
              <a:xfrm>
                <a:off x="5302947" y="3934034"/>
                <a:ext cx="2290009" cy="1871972"/>
              </a:xfrm>
              <a:prstGeom prst="roundRect">
                <a:avLst/>
              </a:prstGeom>
              <a:noFill/>
              <a:ln w="28575">
                <a:solidFill>
                  <a:srgbClr val="FF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Roboto Light"/>
                  <a:ea typeface="+mn-ea"/>
                  <a:cs typeface="+mn-cs"/>
                </a:endParaRPr>
              </a:p>
            </p:txBody>
          </p:sp>
        </p:grpSp>
        <p:sp>
          <p:nvSpPr>
            <p:cNvPr id="12" name="TextBox 12">
              <a:extLst>
                <a:ext uri="{FF2B5EF4-FFF2-40B4-BE49-F238E27FC236}">
                  <a16:creationId xmlns:a16="http://schemas.microsoft.com/office/drawing/2014/main" id="{9D96EC7D-FD72-FB8D-12A0-8C9490474EE5}"/>
                </a:ext>
              </a:extLst>
            </p:cNvPr>
            <p:cNvSpPr txBox="1"/>
            <p:nvPr/>
          </p:nvSpPr>
          <p:spPr>
            <a:xfrm>
              <a:off x="5806666" y="5763181"/>
              <a:ext cx="20038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Roboto Light"/>
                  <a:ea typeface="Verdana" panose="020B0604030504040204" pitchFamily="34" charset="0"/>
                  <a:cs typeface="Times New Roman" panose="02020603050405020304" pitchFamily="18" charset="0"/>
                </a:rPr>
                <a:t>Pyrite FeS</a:t>
              </a:r>
              <a:r>
                <a:rPr kumimoji="0" lang="en-US" sz="1400" b="1" i="0" u="none" strike="noStrike" kern="1200" cap="none" spc="0" normalizeH="0" baseline="-25000" noProof="0" dirty="0">
                  <a:ln>
                    <a:noFill/>
                  </a:ln>
                  <a:solidFill>
                    <a:schemeClr val="bg1"/>
                  </a:solidFill>
                  <a:effectLst/>
                  <a:uLnTx/>
                  <a:uFillTx/>
                  <a:latin typeface="Roboto Light"/>
                  <a:ea typeface="Verdana" panose="020B0604030504040204" pitchFamily="34" charset="0"/>
                  <a:cs typeface="Times New Roman" panose="02020603050405020304" pitchFamily="18" charset="0"/>
                </a:rPr>
                <a:t>2</a:t>
              </a:r>
              <a:r>
                <a:rPr kumimoji="0" lang="en-US" sz="1400" b="1" i="0" u="none" strike="noStrike" kern="1200" cap="none" spc="0" normalizeH="0" baseline="0" noProof="0" dirty="0">
                  <a:ln>
                    <a:noFill/>
                  </a:ln>
                  <a:solidFill>
                    <a:schemeClr val="bg1"/>
                  </a:solidFill>
                  <a:effectLst/>
                  <a:uLnTx/>
                  <a:uFillTx/>
                  <a:latin typeface="Roboto Light"/>
                  <a:ea typeface="Verdana" panose="020B0604030504040204" pitchFamily="34" charset="0"/>
                  <a:cs typeface="Times New Roman" panose="02020603050405020304" pitchFamily="18" charset="0"/>
                </a:rPr>
                <a:t> - No AMS </a:t>
              </a:r>
            </a:p>
          </p:txBody>
        </p:sp>
        <p:grpSp>
          <p:nvGrpSpPr>
            <p:cNvPr id="13" name="Gruppieren 12">
              <a:extLst>
                <a:ext uri="{FF2B5EF4-FFF2-40B4-BE49-F238E27FC236}">
                  <a16:creationId xmlns:a16="http://schemas.microsoft.com/office/drawing/2014/main" id="{CCB5BBE7-0008-6B60-4721-8A8197A1DA81}"/>
                </a:ext>
              </a:extLst>
            </p:cNvPr>
            <p:cNvGrpSpPr>
              <a:grpSpLocks noChangeAspect="1"/>
            </p:cNvGrpSpPr>
            <p:nvPr/>
          </p:nvGrpSpPr>
          <p:grpSpPr>
            <a:xfrm>
              <a:off x="8172131" y="3862715"/>
              <a:ext cx="2917469" cy="2504243"/>
              <a:chOff x="7868048" y="3720863"/>
              <a:chExt cx="3241633" cy="2782492"/>
            </a:xfrm>
          </p:grpSpPr>
          <p:pic>
            <p:nvPicPr>
              <p:cNvPr id="15" name="Picture 15">
                <a:extLst>
                  <a:ext uri="{FF2B5EF4-FFF2-40B4-BE49-F238E27FC236}">
                    <a16:creationId xmlns:a16="http://schemas.microsoft.com/office/drawing/2014/main" id="{7E6DD40B-297B-AD2A-B568-390F54E40C9D}"/>
                  </a:ext>
                </a:extLst>
              </p:cNvPr>
              <p:cNvPicPr>
                <a:picLocks noChangeAspect="1"/>
              </p:cNvPicPr>
              <p:nvPr/>
            </p:nvPicPr>
            <p:blipFill>
              <a:blip r:embed="rId4"/>
              <a:srcRect/>
              <a:stretch/>
            </p:blipFill>
            <p:spPr>
              <a:xfrm>
                <a:off x="7868048" y="3720863"/>
                <a:ext cx="3241633" cy="2782492"/>
              </a:xfrm>
              <a:prstGeom prst="rect">
                <a:avLst/>
              </a:prstGeom>
            </p:spPr>
          </p:pic>
          <p:sp>
            <p:nvSpPr>
              <p:cNvPr id="16" name="Rechteck: abgerundete Ecken 15">
                <a:extLst>
                  <a:ext uri="{FF2B5EF4-FFF2-40B4-BE49-F238E27FC236}">
                    <a16:creationId xmlns:a16="http://schemas.microsoft.com/office/drawing/2014/main" id="{F6C1D952-8CCC-E38A-AE0C-23F2BDC4E3EA}"/>
                  </a:ext>
                </a:extLst>
              </p:cNvPr>
              <p:cNvSpPr/>
              <p:nvPr/>
            </p:nvSpPr>
            <p:spPr>
              <a:xfrm>
                <a:off x="8434291" y="3948639"/>
                <a:ext cx="2277026" cy="1861359"/>
              </a:xfrm>
              <a:prstGeom prst="roundRect">
                <a:avLst/>
              </a:prstGeom>
              <a:noFill/>
              <a:ln w="28575">
                <a:solidFill>
                  <a:srgbClr val="FF0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Roboto Light"/>
                  <a:ea typeface="+mn-ea"/>
                  <a:cs typeface="+mn-cs"/>
                </a:endParaRPr>
              </a:p>
            </p:txBody>
          </p:sp>
        </p:grpSp>
        <p:sp>
          <p:nvSpPr>
            <p:cNvPr id="14" name="TextBox 12">
              <a:extLst>
                <a:ext uri="{FF2B5EF4-FFF2-40B4-BE49-F238E27FC236}">
                  <a16:creationId xmlns:a16="http://schemas.microsoft.com/office/drawing/2014/main" id="{A6445651-E472-032B-2743-AB487EBA5222}"/>
                </a:ext>
              </a:extLst>
            </p:cNvPr>
            <p:cNvSpPr txBox="1"/>
            <p:nvPr/>
          </p:nvSpPr>
          <p:spPr>
            <a:xfrm>
              <a:off x="8654290" y="5761384"/>
              <a:ext cx="2258391" cy="3095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Roboto Light"/>
                  <a:ea typeface="Verdana" panose="020B0604030504040204" pitchFamily="34" charset="0"/>
                  <a:cs typeface="Times New Roman" panose="02020603050405020304" pitchFamily="18" charset="0"/>
                </a:rPr>
                <a:t>Pyrite FeS</a:t>
              </a:r>
              <a:r>
                <a:rPr kumimoji="0" lang="en-US" sz="1400" b="1" i="0" u="none" strike="noStrike" kern="1200" cap="none" spc="0" normalizeH="0" baseline="-25000" noProof="0" dirty="0">
                  <a:ln>
                    <a:noFill/>
                  </a:ln>
                  <a:solidFill>
                    <a:schemeClr val="bg1"/>
                  </a:solidFill>
                  <a:effectLst/>
                  <a:uLnTx/>
                  <a:uFillTx/>
                  <a:latin typeface="Roboto Light"/>
                  <a:ea typeface="Verdana" panose="020B0604030504040204" pitchFamily="34" charset="0"/>
                  <a:cs typeface="Times New Roman" panose="02020603050405020304" pitchFamily="18" charset="0"/>
                </a:rPr>
                <a:t>2</a:t>
              </a:r>
              <a:r>
                <a:rPr kumimoji="0" lang="en-US" sz="1400" b="1" i="0" u="none" strike="noStrike" kern="1200" cap="none" spc="0" normalizeH="0" baseline="0" noProof="0" dirty="0">
                  <a:ln>
                    <a:noFill/>
                  </a:ln>
                  <a:solidFill>
                    <a:schemeClr val="bg1"/>
                  </a:solidFill>
                  <a:effectLst/>
                  <a:uLnTx/>
                  <a:uFillTx/>
                  <a:latin typeface="Roboto Light"/>
                  <a:ea typeface="Verdana" panose="020B0604030504040204" pitchFamily="34" charset="0"/>
                  <a:cs typeface="Times New Roman" panose="02020603050405020304" pitchFamily="18" charset="0"/>
                </a:rPr>
                <a:t> - AMS 500 µm </a:t>
              </a:r>
              <a:endParaRPr kumimoji="0" lang="en-US" sz="1400" b="0" i="0" u="none" strike="noStrike" kern="1200" cap="none" spc="0" normalizeH="0" baseline="0" noProof="0" dirty="0">
                <a:ln>
                  <a:noFill/>
                </a:ln>
                <a:solidFill>
                  <a:schemeClr val="bg1"/>
                </a:solidFill>
                <a:effectLst/>
                <a:uLnTx/>
                <a:uFillTx/>
                <a:latin typeface="Roboto Light"/>
                <a:ea typeface="Verdan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531366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B049C-8A06-4643-BBBC-D72CD12AF3C9}"/>
              </a:ext>
            </a:extLst>
          </p:cNvPr>
          <p:cNvSpPr>
            <a:spLocks noGrp="1"/>
          </p:cNvSpPr>
          <p:nvPr>
            <p:ph type="body" sz="quarter" idx="20"/>
          </p:nvPr>
        </p:nvSpPr>
        <p:spPr>
          <a:xfrm>
            <a:off x="515939" y="296863"/>
            <a:ext cx="9420224" cy="134652"/>
          </a:xfrm>
        </p:spPr>
        <p:txBody>
          <a:bodyPr vert="horz" wrap="square" lIns="0" tIns="0" rIns="0" bIns="0" rtlCol="0" anchor="t">
            <a:spAutoFit/>
          </a:bodyPr>
          <a:lstStyle/>
          <a:p>
            <a:r>
              <a:rPr lang="de-DE" dirty="0"/>
              <a:t>Bruker Nano Analytics Division</a:t>
            </a:r>
          </a:p>
        </p:txBody>
      </p:sp>
      <p:sp>
        <p:nvSpPr>
          <p:cNvPr id="3" name="Title 2">
            <a:extLst>
              <a:ext uri="{FF2B5EF4-FFF2-40B4-BE49-F238E27FC236}">
                <a16:creationId xmlns:a16="http://schemas.microsoft.com/office/drawing/2014/main" id="{37F5DF7B-3482-4E39-8C8E-70F61B70C9F3}"/>
              </a:ext>
            </a:extLst>
          </p:cNvPr>
          <p:cNvSpPr>
            <a:spLocks noGrp="1"/>
          </p:cNvSpPr>
          <p:nvPr>
            <p:ph type="title"/>
          </p:nvPr>
        </p:nvSpPr>
        <p:spPr>
          <a:xfrm>
            <a:off x="515938" y="838033"/>
            <a:ext cx="9420225" cy="332399"/>
          </a:xfrm>
        </p:spPr>
        <p:txBody>
          <a:bodyPr/>
          <a:lstStyle/>
          <a:p>
            <a:r>
              <a:rPr lang="en-US" dirty="0" err="1">
                <a:ea typeface="Roboto"/>
              </a:rPr>
              <a:t>XTrace</a:t>
            </a:r>
            <a:r>
              <a:rPr lang="en-US" dirty="0">
                <a:ea typeface="Roboto"/>
              </a:rPr>
              <a:t> 2 – </a:t>
            </a:r>
            <a:r>
              <a:rPr lang="en-US" dirty="0" err="1">
                <a:ea typeface="Roboto"/>
              </a:rPr>
              <a:t>FlexiSpot</a:t>
            </a:r>
            <a:r>
              <a:rPr lang="en-US" dirty="0">
                <a:ea typeface="Roboto"/>
              </a:rPr>
              <a:t> feature</a:t>
            </a:r>
            <a:endParaRPr lang="en-US" dirty="0"/>
          </a:p>
        </p:txBody>
      </p:sp>
      <p:sp>
        <p:nvSpPr>
          <p:cNvPr id="4" name="Content Placeholder 3">
            <a:extLst>
              <a:ext uri="{FF2B5EF4-FFF2-40B4-BE49-F238E27FC236}">
                <a16:creationId xmlns:a16="http://schemas.microsoft.com/office/drawing/2014/main" id="{20743883-221C-4A89-947F-5A1D635C049A}"/>
              </a:ext>
            </a:extLst>
          </p:cNvPr>
          <p:cNvSpPr>
            <a:spLocks noGrp="1"/>
          </p:cNvSpPr>
          <p:nvPr>
            <p:ph sz="quarter" idx="21"/>
          </p:nvPr>
        </p:nvSpPr>
        <p:spPr>
          <a:xfrm>
            <a:off x="515938" y="1460173"/>
            <a:ext cx="7924934" cy="4921577"/>
          </a:xfrm>
        </p:spPr>
        <p:txBody>
          <a:bodyPr vert="horz" lIns="0" tIns="182880" rIns="0" bIns="0" rtlCol="0" anchor="t">
            <a:noAutofit/>
          </a:bodyPr>
          <a:lstStyle/>
          <a:p>
            <a:r>
              <a:rPr lang="en-US" dirty="0" err="1">
                <a:ea typeface="Roboto Light"/>
                <a:cs typeface="Roboto Light"/>
              </a:rPr>
              <a:t>FlexiSpot</a:t>
            </a:r>
            <a:r>
              <a:rPr lang="en-US" dirty="0">
                <a:ea typeface="Roboto Light"/>
                <a:cs typeface="Roboto Light"/>
              </a:rPr>
              <a:t> allows measurements at different spot sizes, ranging from 35 µm (standard optic spot size) to 500 µm and even beyond. Large spot sizes are used for overall analysis, while small spot sizes are used </a:t>
            </a:r>
            <a:r>
              <a:rPr lang="en-US" dirty="0"/>
              <a:t>for the analysis of specific features. </a:t>
            </a:r>
            <a:endParaRPr lang="en-US" dirty="0">
              <a:ea typeface="Roboto Light"/>
              <a:cs typeface="Roboto Light"/>
            </a:endParaRPr>
          </a:p>
          <a:p>
            <a:r>
              <a:rPr lang="en-US" dirty="0" err="1">
                <a:solidFill>
                  <a:srgbClr val="313331"/>
                </a:solidFill>
                <a:ea typeface="Roboto Light"/>
                <a:cs typeface="Roboto Light"/>
              </a:rPr>
              <a:t>F</a:t>
            </a:r>
            <a:r>
              <a:rPr lang="en-US" dirty="0" err="1">
                <a:ea typeface="Roboto Light"/>
                <a:cs typeface="Roboto Light"/>
              </a:rPr>
              <a:t>lexiSpot</a:t>
            </a:r>
            <a:r>
              <a:rPr lang="en-US" dirty="0">
                <a:ea typeface="Roboto Light"/>
                <a:cs typeface="Roboto Light"/>
              </a:rPr>
              <a:t> works by retracting the X-ray source, allowing the X-ray optic to be defocused out of the nominal optical working distance. </a:t>
            </a:r>
          </a:p>
          <a:p>
            <a:r>
              <a:rPr lang="en-US" dirty="0">
                <a:ea typeface="Roboto Light"/>
                <a:cs typeface="Roboto Light"/>
              </a:rPr>
              <a:t>The spot size is selected in the ESPRIT software via an automated process.  </a:t>
            </a:r>
          </a:p>
          <a:p>
            <a:r>
              <a:rPr lang="en-US" dirty="0">
                <a:ea typeface="Roboto Light"/>
                <a:cs typeface="Roboto Light"/>
              </a:rPr>
              <a:t>Multiple individual spot sizes can be selected. </a:t>
            </a:r>
            <a:endParaRPr lang="en-US" dirty="0"/>
          </a:p>
          <a:p>
            <a:r>
              <a:rPr lang="en-US" dirty="0">
                <a:ea typeface="Roboto Light"/>
                <a:cs typeface="Roboto Light"/>
              </a:rPr>
              <a:t>Measuring at larger spot sizes allows more accurate quantification of inhomogeneous and irregular shaped samples as well as samples with uneven surfaces. A large spot area provides more representative excitation </a:t>
            </a:r>
            <a:br>
              <a:rPr lang="en-US" dirty="0">
                <a:ea typeface="Roboto Light"/>
                <a:cs typeface="Roboto Light"/>
              </a:rPr>
            </a:br>
            <a:r>
              <a:rPr lang="en-US" dirty="0">
                <a:ea typeface="Roboto Light"/>
                <a:cs typeface="Roboto Light"/>
              </a:rPr>
              <a:t>in just one measurement.</a:t>
            </a:r>
            <a:r>
              <a:rPr lang="en-US" sz="1600" dirty="0">
                <a:ea typeface="Roboto Light"/>
                <a:cs typeface="Roboto Light"/>
              </a:rPr>
              <a:t>   </a:t>
            </a:r>
          </a:p>
          <a:p>
            <a:pPr marL="0" indent="0">
              <a:buNone/>
            </a:pPr>
            <a:endParaRPr lang="en-US" dirty="0">
              <a:ea typeface="+mn-lt"/>
              <a:cs typeface="+mn-lt"/>
            </a:endParaRPr>
          </a:p>
        </p:txBody>
      </p:sp>
      <p:sp>
        <p:nvSpPr>
          <p:cNvPr id="6" name="Date Placeholder 5">
            <a:extLst>
              <a:ext uri="{FF2B5EF4-FFF2-40B4-BE49-F238E27FC236}">
                <a16:creationId xmlns:a16="http://schemas.microsoft.com/office/drawing/2014/main" id="{DB442A93-E22A-45F6-B8BA-6D9EAF885DB0}"/>
              </a:ext>
            </a:extLst>
          </p:cNvPr>
          <p:cNvSpPr>
            <a:spLocks noGrp="1"/>
          </p:cNvSpPr>
          <p:nvPr>
            <p:ph type="dt" sz="half" idx="2"/>
          </p:nvPr>
        </p:nvSpPr>
        <p:spPr/>
        <p:txBody>
          <a:bodyPr/>
          <a:lstStyle/>
          <a:p>
            <a:fld id="{55154DFE-FC5A-4B34-B07C-D747536CE96D}" type="datetime3">
              <a:rPr lang="en-US" smtClean="0"/>
              <a:pPr/>
              <a:t>5 June 2023</a:t>
            </a:fld>
            <a:endParaRPr lang="en-US"/>
          </a:p>
        </p:txBody>
      </p:sp>
      <p:sp>
        <p:nvSpPr>
          <p:cNvPr id="7" name="Slide Number Placeholder 6">
            <a:extLst>
              <a:ext uri="{FF2B5EF4-FFF2-40B4-BE49-F238E27FC236}">
                <a16:creationId xmlns:a16="http://schemas.microsoft.com/office/drawing/2014/main" id="{13AC5B14-D93E-416F-B6E9-4C2802ED4A00}"/>
              </a:ext>
            </a:extLst>
          </p:cNvPr>
          <p:cNvSpPr>
            <a:spLocks noGrp="1"/>
          </p:cNvSpPr>
          <p:nvPr>
            <p:ph type="sldNum" sz="quarter" idx="4"/>
          </p:nvPr>
        </p:nvSpPr>
        <p:spPr/>
        <p:txBody>
          <a:bodyPr/>
          <a:lstStyle/>
          <a:p>
            <a:fld id="{A520213A-032B-FE42-940A-86A4C9AC44D3}" type="slidenum">
              <a:rPr lang="en-US" smtClean="0"/>
              <a:pPr/>
              <a:t>9</a:t>
            </a:fld>
            <a:endParaRPr lang="en-US"/>
          </a:p>
        </p:txBody>
      </p:sp>
      <p:sp>
        <p:nvSpPr>
          <p:cNvPr id="8" name="Footer Placeholder 7">
            <a:extLst>
              <a:ext uri="{FF2B5EF4-FFF2-40B4-BE49-F238E27FC236}">
                <a16:creationId xmlns:a16="http://schemas.microsoft.com/office/drawing/2014/main" id="{B1F7CEDB-D8B2-47F6-8949-B1BD88523EC1}"/>
              </a:ext>
            </a:extLst>
          </p:cNvPr>
          <p:cNvSpPr>
            <a:spLocks noGrp="1"/>
          </p:cNvSpPr>
          <p:nvPr>
            <p:ph type="ftr" sz="quarter" idx="3"/>
          </p:nvPr>
        </p:nvSpPr>
        <p:spPr/>
        <p:txBody>
          <a:bodyPr/>
          <a:lstStyle/>
          <a:p>
            <a:r>
              <a:rPr lang="en-US" dirty="0"/>
              <a:t>Innovation with Integrity</a:t>
            </a:r>
          </a:p>
        </p:txBody>
      </p:sp>
      <p:grpSp>
        <p:nvGrpSpPr>
          <p:cNvPr id="18" name="Gruppieren 17">
            <a:extLst>
              <a:ext uri="{FF2B5EF4-FFF2-40B4-BE49-F238E27FC236}">
                <a16:creationId xmlns:a16="http://schemas.microsoft.com/office/drawing/2014/main" id="{E1D5A93B-A4F4-B8A6-140B-3D8629B63631}"/>
              </a:ext>
            </a:extLst>
          </p:cNvPr>
          <p:cNvGrpSpPr>
            <a:grpSpLocks noChangeAspect="1"/>
          </p:cNvGrpSpPr>
          <p:nvPr/>
        </p:nvGrpSpPr>
        <p:grpSpPr>
          <a:xfrm>
            <a:off x="8440872" y="3988526"/>
            <a:ext cx="3252609" cy="2398793"/>
            <a:chOff x="7815623" y="2808175"/>
            <a:chExt cx="3436483" cy="2534400"/>
          </a:xfrm>
        </p:grpSpPr>
        <p:pic>
          <p:nvPicPr>
            <p:cNvPr id="9" name="Grafik 8" descr="Ein Bild, das Text enthält.&#10;&#10;Automatisch generierte Beschreibung">
              <a:extLst>
                <a:ext uri="{FF2B5EF4-FFF2-40B4-BE49-F238E27FC236}">
                  <a16:creationId xmlns:a16="http://schemas.microsoft.com/office/drawing/2014/main" id="{F64D7768-5F03-BEBF-5E7A-2CDD6426EBCE}"/>
                </a:ext>
              </a:extLst>
            </p:cNvPr>
            <p:cNvPicPr>
              <a:picLocks noChangeAspect="1"/>
            </p:cNvPicPr>
            <p:nvPr/>
          </p:nvPicPr>
          <p:blipFill rotWithShape="1">
            <a:blip r:embed="rId3"/>
            <a:srcRect l="11908" r="13472"/>
            <a:stretch/>
          </p:blipFill>
          <p:spPr>
            <a:xfrm>
              <a:off x="7815623" y="2808175"/>
              <a:ext cx="3436483" cy="2534400"/>
            </a:xfrm>
            <a:prstGeom prst="rect">
              <a:avLst/>
            </a:prstGeom>
          </p:spPr>
        </p:pic>
        <p:sp>
          <p:nvSpPr>
            <p:cNvPr id="16" name="Textfeld 15">
              <a:extLst>
                <a:ext uri="{FF2B5EF4-FFF2-40B4-BE49-F238E27FC236}">
                  <a16:creationId xmlns:a16="http://schemas.microsoft.com/office/drawing/2014/main" id="{F9B4329E-B854-D4B6-E233-C91C9A74803B}"/>
                </a:ext>
              </a:extLst>
            </p:cNvPr>
            <p:cNvSpPr txBox="1"/>
            <p:nvPr/>
          </p:nvSpPr>
          <p:spPr>
            <a:xfrm>
              <a:off x="8449848" y="4146016"/>
              <a:ext cx="1084016" cy="225062"/>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FF0000"/>
                  </a:solidFill>
                  <a:effectLst/>
                  <a:uLnTx/>
                  <a:uFillTx/>
                  <a:latin typeface="Roboto Light"/>
                  <a:ea typeface="+mn-ea"/>
                  <a:cs typeface="+mn-cs"/>
                </a:rPr>
                <a:t>200 µm </a:t>
              </a:r>
              <a:r>
                <a:rPr kumimoji="0" lang="en-US" sz="1000" b="1" i="0" u="none" strike="noStrike" kern="1200" cap="none" spc="0" normalizeH="0" baseline="0" noProof="0" dirty="0">
                  <a:ln>
                    <a:noFill/>
                  </a:ln>
                  <a:solidFill>
                    <a:srgbClr val="FF0000"/>
                  </a:solidFill>
                  <a:effectLst/>
                  <a:uLnTx/>
                  <a:uFillTx/>
                  <a:latin typeface="Roboto Light"/>
                  <a:ea typeface="+mn-ea"/>
                  <a:cs typeface="+mn-cs"/>
                </a:rPr>
                <a:t>spot</a:t>
              </a:r>
            </a:p>
          </p:txBody>
        </p:sp>
        <p:sp>
          <p:nvSpPr>
            <p:cNvPr id="17" name="Textfeld 16">
              <a:extLst>
                <a:ext uri="{FF2B5EF4-FFF2-40B4-BE49-F238E27FC236}">
                  <a16:creationId xmlns:a16="http://schemas.microsoft.com/office/drawing/2014/main" id="{0319E147-709C-8D28-F789-7990B217506E}"/>
                </a:ext>
              </a:extLst>
            </p:cNvPr>
            <p:cNvSpPr txBox="1"/>
            <p:nvPr/>
          </p:nvSpPr>
          <p:spPr>
            <a:xfrm>
              <a:off x="8546610" y="3551894"/>
              <a:ext cx="1084016" cy="225062"/>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FF0000"/>
                  </a:solidFill>
                  <a:effectLst/>
                  <a:uLnTx/>
                  <a:uFillTx/>
                  <a:latin typeface="Roboto Light"/>
                  <a:ea typeface="+mn-ea"/>
                  <a:cs typeface="+mn-cs"/>
                </a:rPr>
                <a:t>35 µm </a:t>
              </a:r>
              <a:r>
                <a:rPr kumimoji="0" lang="en-US" sz="1000" b="1" i="0" u="none" strike="noStrike" kern="1200" cap="none" spc="0" normalizeH="0" baseline="0" noProof="0" dirty="0">
                  <a:ln>
                    <a:noFill/>
                  </a:ln>
                  <a:solidFill>
                    <a:srgbClr val="FF0000"/>
                  </a:solidFill>
                  <a:effectLst/>
                  <a:uLnTx/>
                  <a:uFillTx/>
                  <a:latin typeface="Roboto Light"/>
                  <a:ea typeface="+mn-ea"/>
                  <a:cs typeface="+mn-cs"/>
                </a:rPr>
                <a:t>spot</a:t>
              </a:r>
            </a:p>
          </p:txBody>
        </p:sp>
      </p:grpSp>
      <p:grpSp>
        <p:nvGrpSpPr>
          <p:cNvPr id="5" name="Gruppieren 4">
            <a:extLst>
              <a:ext uri="{FF2B5EF4-FFF2-40B4-BE49-F238E27FC236}">
                <a16:creationId xmlns:a16="http://schemas.microsoft.com/office/drawing/2014/main" id="{C73C12D2-905B-A2D7-3FE5-772B96D4DD21}"/>
              </a:ext>
            </a:extLst>
          </p:cNvPr>
          <p:cNvGrpSpPr>
            <a:grpSpLocks noChangeAspect="1"/>
          </p:cNvGrpSpPr>
          <p:nvPr/>
        </p:nvGrpSpPr>
        <p:grpSpPr>
          <a:xfrm>
            <a:off x="8865008" y="1583285"/>
            <a:ext cx="2874138" cy="2194979"/>
            <a:chOff x="8476503" y="2638225"/>
            <a:chExt cx="3672766" cy="2804890"/>
          </a:xfrm>
        </p:grpSpPr>
        <p:grpSp>
          <p:nvGrpSpPr>
            <p:cNvPr id="11" name="Gruppieren 10">
              <a:extLst>
                <a:ext uri="{FF2B5EF4-FFF2-40B4-BE49-F238E27FC236}">
                  <a16:creationId xmlns:a16="http://schemas.microsoft.com/office/drawing/2014/main" id="{6C0990C4-F6AE-A9FE-FA63-44F9259D5535}"/>
                </a:ext>
              </a:extLst>
            </p:cNvPr>
            <p:cNvGrpSpPr>
              <a:grpSpLocks noChangeAspect="1"/>
            </p:cNvGrpSpPr>
            <p:nvPr/>
          </p:nvGrpSpPr>
          <p:grpSpPr>
            <a:xfrm>
              <a:off x="8636181" y="3020044"/>
              <a:ext cx="3231168" cy="2423071"/>
              <a:chOff x="757558" y="1288840"/>
              <a:chExt cx="5041921" cy="2993398"/>
            </a:xfrm>
          </p:grpSpPr>
          <p:pic>
            <p:nvPicPr>
              <p:cNvPr id="14" name="Grafik 13">
                <a:extLst>
                  <a:ext uri="{FF2B5EF4-FFF2-40B4-BE49-F238E27FC236}">
                    <a16:creationId xmlns:a16="http://schemas.microsoft.com/office/drawing/2014/main" id="{07FDCBFC-FAC1-20F3-CED1-187222E734A1}"/>
                  </a:ext>
                </a:extLst>
              </p:cNvPr>
              <p:cNvPicPr>
                <a:picLocks noChangeAspect="1"/>
              </p:cNvPicPr>
              <p:nvPr/>
            </p:nvPicPr>
            <p:blipFill>
              <a:blip r:embed="rId4"/>
              <a:stretch>
                <a:fillRect/>
              </a:stretch>
            </p:blipFill>
            <p:spPr>
              <a:xfrm>
                <a:off x="2856254" y="1288840"/>
                <a:ext cx="2943225" cy="2971800"/>
              </a:xfrm>
              <a:prstGeom prst="rect">
                <a:avLst/>
              </a:prstGeom>
            </p:spPr>
          </p:pic>
          <p:pic>
            <p:nvPicPr>
              <p:cNvPr id="15" name="Grafik 14">
                <a:extLst>
                  <a:ext uri="{FF2B5EF4-FFF2-40B4-BE49-F238E27FC236}">
                    <a16:creationId xmlns:a16="http://schemas.microsoft.com/office/drawing/2014/main" id="{D9DF3D58-BBE6-9147-12C3-C623940DB892}"/>
                  </a:ext>
                </a:extLst>
              </p:cNvPr>
              <p:cNvPicPr>
                <a:picLocks noChangeAspect="1"/>
              </p:cNvPicPr>
              <p:nvPr/>
            </p:nvPicPr>
            <p:blipFill>
              <a:blip r:embed="rId5"/>
              <a:stretch>
                <a:fillRect/>
              </a:stretch>
            </p:blipFill>
            <p:spPr>
              <a:xfrm>
                <a:off x="757558" y="1691438"/>
                <a:ext cx="1857375" cy="2590800"/>
              </a:xfrm>
              <a:prstGeom prst="rect">
                <a:avLst/>
              </a:prstGeom>
            </p:spPr>
          </p:pic>
        </p:grpSp>
        <p:sp>
          <p:nvSpPr>
            <p:cNvPr id="12" name="TextBox 12">
              <a:extLst>
                <a:ext uri="{FF2B5EF4-FFF2-40B4-BE49-F238E27FC236}">
                  <a16:creationId xmlns:a16="http://schemas.microsoft.com/office/drawing/2014/main" id="{8F287336-BA92-5550-9D25-07DEC9047840}"/>
                </a:ext>
              </a:extLst>
            </p:cNvPr>
            <p:cNvSpPr txBox="1"/>
            <p:nvPr/>
          </p:nvSpPr>
          <p:spPr>
            <a:xfrm>
              <a:off x="8476503" y="2649353"/>
              <a:ext cx="1347019" cy="3932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3331"/>
                  </a:solidFill>
                  <a:effectLst/>
                  <a:uLnTx/>
                  <a:uFillTx/>
                  <a:latin typeface="Roboto Light"/>
                  <a:ea typeface="Verdana" panose="020B0604030504040204" pitchFamily="34" charset="0"/>
                  <a:cs typeface="Times New Roman" panose="02020603050405020304" pitchFamily="18" charset="0"/>
                </a:rPr>
                <a:t>35 µm spot </a:t>
              </a:r>
              <a:endParaRPr kumimoji="0" lang="en-US" sz="1400" b="0" i="0" u="none" strike="noStrike" kern="1200" cap="none" spc="0" normalizeH="0" baseline="0" noProof="0" dirty="0">
                <a:ln>
                  <a:noFill/>
                </a:ln>
                <a:solidFill>
                  <a:srgbClr val="313331"/>
                </a:solidFill>
                <a:effectLst/>
                <a:uLnTx/>
                <a:uFillTx/>
                <a:latin typeface="Roboto Light"/>
                <a:ea typeface="Verdan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5FEF6C3-D1FA-1D70-EB82-DE923EB58F52}"/>
                </a:ext>
              </a:extLst>
            </p:cNvPr>
            <p:cNvSpPr txBox="1"/>
            <p:nvPr/>
          </p:nvSpPr>
          <p:spPr>
            <a:xfrm>
              <a:off x="9783049" y="2638225"/>
              <a:ext cx="2366220" cy="3932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3331"/>
                  </a:solidFill>
                  <a:effectLst/>
                  <a:uLnTx/>
                  <a:uFillTx/>
                  <a:latin typeface="Roboto Light"/>
                  <a:ea typeface="Verdana" panose="020B0604030504040204" pitchFamily="34" charset="0"/>
                  <a:cs typeface="Times New Roman" panose="02020603050405020304" pitchFamily="18" charset="0"/>
                </a:rPr>
                <a:t>Defocused X-ray spot </a:t>
              </a:r>
              <a:endParaRPr kumimoji="0" lang="en-US" sz="1400" b="0" i="0" u="none" strike="noStrike" kern="1200" cap="none" spc="0" normalizeH="0" baseline="0" noProof="0" dirty="0">
                <a:ln>
                  <a:noFill/>
                </a:ln>
                <a:solidFill>
                  <a:srgbClr val="313331"/>
                </a:solidFill>
                <a:effectLst/>
                <a:uLnTx/>
                <a:uFillTx/>
                <a:latin typeface="Roboto Light"/>
                <a:ea typeface="Verdana" panose="020B0604030504040204" pitchFamily="34" charset="0"/>
                <a:cs typeface="Times New Roman" panose="02020603050405020304" pitchFamily="18" charset="0"/>
              </a:endParaRPr>
            </a:p>
          </p:txBody>
        </p:sp>
      </p:grpSp>
      <p:sp>
        <p:nvSpPr>
          <p:cNvPr id="10" name="Textfeld 9">
            <a:extLst>
              <a:ext uri="{FF2B5EF4-FFF2-40B4-BE49-F238E27FC236}">
                <a16:creationId xmlns:a16="http://schemas.microsoft.com/office/drawing/2014/main" id="{1E315608-BE0B-8493-7A2B-B47A9634B575}"/>
              </a:ext>
            </a:extLst>
          </p:cNvPr>
          <p:cNvSpPr txBox="1"/>
          <p:nvPr/>
        </p:nvSpPr>
        <p:spPr>
          <a:xfrm>
            <a:off x="5820817" y="6001851"/>
            <a:ext cx="2687457" cy="554075"/>
          </a:xfrm>
          <a:prstGeom prst="rect">
            <a:avLst/>
          </a:prstGeom>
        </p:spPr>
        <p:txBody>
          <a:bodyPr vert="horz" wrap="square" lIns="0" tIns="0" rIns="0" bIns="0" rtlCol="0">
            <a:noAutofit/>
          </a:bodyPr>
          <a:lstStyle/>
          <a:p>
            <a:pPr marL="0" indent="0">
              <a:buNone/>
            </a:pPr>
            <a:r>
              <a:rPr lang="en-US" sz="1400" dirty="0"/>
              <a:t>Small (35 µm) and large (200 µm) X-ray spots on a sample.</a:t>
            </a:r>
            <a:endParaRPr lang="en-US" sz="1400" strike="sngStrike" dirty="0">
              <a:solidFill>
                <a:srgbClr val="FF0011"/>
              </a:solidFill>
            </a:endParaRPr>
          </a:p>
        </p:txBody>
      </p:sp>
    </p:spTree>
    <p:extLst>
      <p:ext uri="{BB962C8B-B14F-4D97-AF65-F5344CB8AC3E}">
        <p14:creationId xmlns:p14="http://schemas.microsoft.com/office/powerpoint/2010/main" val="2416893890"/>
      </p:ext>
    </p:extLst>
  </p:cSld>
  <p:clrMapOvr>
    <a:masterClrMapping/>
  </p:clrMapOvr>
</p:sld>
</file>

<file path=ppt/theme/theme1.xml><?xml version="1.0" encoding="utf-8"?>
<a:theme xmlns:a="http://schemas.openxmlformats.org/drawingml/2006/main" name="Bruker">
  <a:themeElements>
    <a:clrScheme name="Bruker">
      <a:dk1>
        <a:srgbClr val="313331"/>
      </a:dk1>
      <a:lt1>
        <a:srgbClr val="FFFFFF"/>
      </a:lt1>
      <a:dk2>
        <a:srgbClr val="054169"/>
      </a:dk2>
      <a:lt2>
        <a:srgbClr val="E5F1F8"/>
      </a:lt2>
      <a:accent1>
        <a:srgbClr val="054169"/>
      </a:accent1>
      <a:accent2>
        <a:srgbClr val="008DEB"/>
      </a:accent2>
      <a:accent3>
        <a:srgbClr val="A0A0A0"/>
      </a:accent3>
      <a:accent4>
        <a:srgbClr val="737373"/>
      </a:accent4>
      <a:accent5>
        <a:srgbClr val="DCDCDC"/>
      </a:accent5>
      <a:accent6>
        <a:srgbClr val="FF9300"/>
      </a:accent6>
      <a:hlink>
        <a:srgbClr val="008DEB"/>
      </a:hlink>
      <a:folHlink>
        <a:srgbClr val="008DEB"/>
      </a:folHlink>
    </a:clrScheme>
    <a:fontScheme name="Bruker">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Autofit/>
      </a:bodyPr>
      <a:lstStyle>
        <a:defPPr marL="0" indent="0" algn="l">
          <a:buNone/>
          <a:defRPr dirty="0" smtClean="0"/>
        </a:defPPr>
      </a:lstStyle>
    </a:txDef>
  </a:objectDefaults>
  <a:extraClrSchemeLst>
    <a:extraClrScheme>
      <a:clrScheme name="Bruker">
        <a:dk1>
          <a:srgbClr val="313331"/>
        </a:dk1>
        <a:lt1>
          <a:srgbClr val="FFFFFF"/>
        </a:lt1>
        <a:dk2>
          <a:srgbClr val="054169"/>
        </a:dk2>
        <a:lt2>
          <a:srgbClr val="E5F1F8"/>
        </a:lt2>
        <a:accent1>
          <a:srgbClr val="054169"/>
        </a:accent1>
        <a:accent2>
          <a:srgbClr val="008DEB"/>
        </a:accent2>
        <a:accent3>
          <a:srgbClr val="A0A0A0"/>
        </a:accent3>
        <a:accent4>
          <a:srgbClr val="737373"/>
        </a:accent4>
        <a:accent5>
          <a:srgbClr val="DCDCDC"/>
        </a:accent5>
        <a:accent6>
          <a:srgbClr val="FF9300"/>
        </a:accent6>
        <a:hlink>
          <a:srgbClr val="008DEB"/>
        </a:hlink>
        <a:folHlink>
          <a:srgbClr val="008DEB"/>
        </a:folHlink>
      </a:clrScheme>
    </a:extraClrScheme>
  </a:extraClrSchemeLst>
  <a:custClrLst>
    <a:custClr name="Bruker Ocean">
      <a:srgbClr val="0071BC"/>
    </a:custClr>
    <a:custClr name="Bruker Red">
      <a:srgbClr val="FF0011"/>
    </a:custClr>
    <a:custClr name="Bruker Green">
      <a:srgbClr val="AFC800"/>
    </a:custClr>
  </a:custClrLst>
  <a:extLst>
    <a:ext uri="{05A4C25C-085E-4340-85A3-A5531E510DB2}">
      <thm15:themeFamily xmlns:thm15="http://schemas.microsoft.com/office/thememl/2012/main" name="Presentation9" id="{8E8DE27F-D8A1-4A5F-8DD2-ECDF80F14A70}" vid="{D2F2FB27-6DF4-49BA-9502-351D8B31DC4B}"/>
    </a:ext>
  </a:extLst>
</a:theme>
</file>

<file path=ppt/theme/theme2.xml><?xml version="1.0" encoding="utf-8"?>
<a:theme xmlns:a="http://schemas.openxmlformats.org/drawingml/2006/main" name="1_Bruker">
  <a:themeElements>
    <a:clrScheme name="Bruker">
      <a:dk1>
        <a:srgbClr val="313331"/>
      </a:dk1>
      <a:lt1>
        <a:srgbClr val="FFFFFF"/>
      </a:lt1>
      <a:dk2>
        <a:srgbClr val="054169"/>
      </a:dk2>
      <a:lt2>
        <a:srgbClr val="E5F1F8"/>
      </a:lt2>
      <a:accent1>
        <a:srgbClr val="054169"/>
      </a:accent1>
      <a:accent2>
        <a:srgbClr val="008DEB"/>
      </a:accent2>
      <a:accent3>
        <a:srgbClr val="A0A0A0"/>
      </a:accent3>
      <a:accent4>
        <a:srgbClr val="737373"/>
      </a:accent4>
      <a:accent5>
        <a:srgbClr val="DCDCDC"/>
      </a:accent5>
      <a:accent6>
        <a:srgbClr val="FF9300"/>
      </a:accent6>
      <a:hlink>
        <a:srgbClr val="008DEB"/>
      </a:hlink>
      <a:folHlink>
        <a:srgbClr val="008DEB"/>
      </a:folHlink>
    </a:clrScheme>
    <a:fontScheme name="Bruker">
      <a:majorFont>
        <a:latin typeface="Roboto"/>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Autofit/>
      </a:bodyPr>
      <a:lstStyle>
        <a:defPPr marL="0" indent="0" algn="l">
          <a:buNone/>
          <a:defRPr dirty="0" smtClean="0"/>
        </a:defPPr>
      </a:lstStyle>
    </a:txDef>
  </a:objectDefaults>
  <a:extraClrSchemeLst>
    <a:extraClrScheme>
      <a:clrScheme name="Bruker">
        <a:dk1>
          <a:srgbClr val="313331"/>
        </a:dk1>
        <a:lt1>
          <a:srgbClr val="FFFFFF"/>
        </a:lt1>
        <a:dk2>
          <a:srgbClr val="054169"/>
        </a:dk2>
        <a:lt2>
          <a:srgbClr val="E5F1F8"/>
        </a:lt2>
        <a:accent1>
          <a:srgbClr val="054169"/>
        </a:accent1>
        <a:accent2>
          <a:srgbClr val="008DEB"/>
        </a:accent2>
        <a:accent3>
          <a:srgbClr val="A0A0A0"/>
        </a:accent3>
        <a:accent4>
          <a:srgbClr val="737373"/>
        </a:accent4>
        <a:accent5>
          <a:srgbClr val="DCDCDC"/>
        </a:accent5>
        <a:accent6>
          <a:srgbClr val="FF9300"/>
        </a:accent6>
        <a:hlink>
          <a:srgbClr val="008DEB"/>
        </a:hlink>
        <a:folHlink>
          <a:srgbClr val="008DEB"/>
        </a:folHlink>
      </a:clrScheme>
    </a:extraClrScheme>
  </a:extraClrSchemeLst>
  <a:custClrLst>
    <a:custClr name="Bruker Ocean">
      <a:srgbClr val="0071BC"/>
    </a:custClr>
    <a:custClr name="Bruker Red">
      <a:srgbClr val="FF0011"/>
    </a:custClr>
    <a:custClr name="Bruker Green">
      <a:srgbClr val="AFC800"/>
    </a:custClr>
  </a:custClrLst>
  <a:extLst>
    <a:ext uri="{05A4C25C-085E-4340-85A3-A5531E510DB2}">
      <thm15:themeFamily xmlns:thm15="http://schemas.microsoft.com/office/thememl/2012/main" name="BNA_PowerPoint_template_2023.potx" id="{05E6C24A-5BED-403F-9412-70B70F9A96AB}" vid="{80A5F3E2-EDB1-4D38-8F53-754FEF4D2218}"/>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4bf36bf-6671-4a3c-b9fe-f6759029cf4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5812586F6ABCD469BDCE08551742591" ma:contentTypeVersion="15" ma:contentTypeDescription="Ein neues Dokument erstellen." ma:contentTypeScope="" ma:versionID="d195391df7ac69e7f6c816a9be373dc6">
  <xsd:schema xmlns:xsd="http://www.w3.org/2001/XMLSchema" xmlns:xs="http://www.w3.org/2001/XMLSchema" xmlns:p="http://schemas.microsoft.com/office/2006/metadata/properties" xmlns:ns3="20cbdcbe-10b1-416b-a3dd-f7c0e297aaf5" xmlns:ns4="24bf36bf-6671-4a3c-b9fe-f6759029cf4d" targetNamespace="http://schemas.microsoft.com/office/2006/metadata/properties" ma:root="true" ma:fieldsID="daa0458cc66ff9e9d14f5fccd029900e" ns3:_="" ns4:_="">
    <xsd:import namespace="20cbdcbe-10b1-416b-a3dd-f7c0e297aaf5"/>
    <xsd:import namespace="24bf36bf-6671-4a3c-b9fe-f6759029cf4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AutoKeyPoints" minOccurs="0"/>
                <xsd:element ref="ns4:MediaServiceKeyPoint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cbdcbe-10b1-416b-a3dd-f7c0e297aaf5"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bf36bf-6671-4a3c-b9fe-f6759029cf4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390543-E2F4-49B2-B6DE-08FC2B4B7261}">
  <ds:schemaRefs>
    <ds:schemaRef ds:uri="http://purl.org/dc/terms/"/>
    <ds:schemaRef ds:uri="24bf36bf-6671-4a3c-b9fe-f6759029cf4d"/>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20cbdcbe-10b1-416b-a3dd-f7c0e297aaf5"/>
    <ds:schemaRef ds:uri="http://www.w3.org/XML/1998/namespace"/>
  </ds:schemaRefs>
</ds:datastoreItem>
</file>

<file path=customXml/itemProps2.xml><?xml version="1.0" encoding="utf-8"?>
<ds:datastoreItem xmlns:ds="http://schemas.openxmlformats.org/officeDocument/2006/customXml" ds:itemID="{95483589-E917-446C-ABA7-8453ABAC924A}">
  <ds:schemaRefs>
    <ds:schemaRef ds:uri="http://schemas.microsoft.com/sharepoint/v3/contenttype/forms"/>
  </ds:schemaRefs>
</ds:datastoreItem>
</file>

<file path=customXml/itemProps3.xml><?xml version="1.0" encoding="utf-8"?>
<ds:datastoreItem xmlns:ds="http://schemas.openxmlformats.org/officeDocument/2006/customXml" ds:itemID="{DB6CA560-388C-4E9B-9A35-F537B964E0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cbdcbe-10b1-416b-a3dd-f7c0e297aaf5"/>
    <ds:schemaRef ds:uri="24bf36bf-6671-4a3c-b9fe-f6759029cf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Bruker PowerPoint</Template>
  <TotalTime>0</TotalTime>
  <Words>2136</Words>
  <Application>Microsoft Office PowerPoint</Application>
  <PresentationFormat>Grand écran</PresentationFormat>
  <Paragraphs>263</Paragraphs>
  <Slides>20</Slides>
  <Notes>13</Notes>
  <HiddenSlides>0</HiddenSlides>
  <MMClips>1</MMClips>
  <ScaleCrop>false</ScaleCrop>
  <HeadingPairs>
    <vt:vector size="4" baseType="variant">
      <vt:variant>
        <vt:lpstr>Thème</vt:lpstr>
      </vt:variant>
      <vt:variant>
        <vt:i4>2</vt:i4>
      </vt:variant>
      <vt:variant>
        <vt:lpstr>Titres des diapositives</vt:lpstr>
      </vt:variant>
      <vt:variant>
        <vt:i4>20</vt:i4>
      </vt:variant>
    </vt:vector>
  </HeadingPairs>
  <TitlesOfParts>
    <vt:vector size="22" baseType="lpstr">
      <vt:lpstr>Bruker</vt:lpstr>
      <vt:lpstr>1_Bruker</vt:lpstr>
      <vt:lpstr>XTrace 2 – The innovative X-ray source for micro-XRF analysis on SEM</vt:lpstr>
      <vt:lpstr>QUANTAX Micro-XRF System – Key facts </vt:lpstr>
      <vt:lpstr>QUANTAX Micro-XRF System – Expand your SEM analytical capabilities</vt:lpstr>
      <vt:lpstr>QUANTAX Micro-XRF System – Expand your SEM analytical capabilities</vt:lpstr>
      <vt:lpstr>XTrace 2 – Next generation X-ray source for micro-XRF on SEM</vt:lpstr>
      <vt:lpstr>XTrace 2 – Key facts </vt:lpstr>
      <vt:lpstr>XTrace 2 – Advanced X-ray source for micro-XRF on SEM</vt:lpstr>
      <vt:lpstr>XTrace 2 – Aperture Management System (AMS) feature</vt:lpstr>
      <vt:lpstr>XTrace 2 – FlexiSpot feature</vt:lpstr>
      <vt:lpstr>XTrace 2 – Motorized wheel with 6 primary filters and 2 AMS apertures</vt:lpstr>
      <vt:lpstr>XTrace 2 – New safety features</vt:lpstr>
      <vt:lpstr>Fast elemental mapping of the electronic components on a Printed Circuit Board (PCB)</vt:lpstr>
      <vt:lpstr>High-resolution elemental mapping of 3D features</vt:lpstr>
      <vt:lpstr>Identification and determination of the elements in ore at trace levels</vt:lpstr>
      <vt:lpstr>Accurate elemental analysis with high energy elemental lines</vt:lpstr>
      <vt:lpstr>Présentation PowerPoint</vt:lpstr>
      <vt:lpstr>Présentation PowerPoint</vt:lpstr>
      <vt:lpstr>Comparison XTrace 2 vs. XTrace</vt:lpstr>
      <vt:lpstr>Comparison XTrace 2 vs. XTrace</vt:lpstr>
      <vt:lpstr>Comparison XTrace 2 vs. competition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Habel, Daniela</dc:creator>
  <cp:lastModifiedBy>Boehm, Stephan</cp:lastModifiedBy>
  <cp:revision>11</cp:revision>
  <dcterms:created xsi:type="dcterms:W3CDTF">2021-05-03T10:04:14Z</dcterms:created>
  <dcterms:modified xsi:type="dcterms:W3CDTF">2023-06-05T09:55:43Z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340eb20-1c5f-4409-b1a4-85adc943d5d7_Enabled">
    <vt:lpwstr>true</vt:lpwstr>
  </property>
  <property fmtid="{D5CDD505-2E9C-101B-9397-08002B2CF9AE}" pid="3" name="MSIP_Label_e340eb20-1c5f-4409-b1a4-85adc943d5d7_Method">
    <vt:lpwstr>Standard</vt:lpwstr>
  </property>
  <property fmtid="{D5CDD505-2E9C-101B-9397-08002B2CF9AE}" pid="4" name="MSIP_Label_e340eb20-1c5f-4409-b1a4-85adc943d5d7_Name">
    <vt:lpwstr>Confidential</vt:lpwstr>
  </property>
  <property fmtid="{D5CDD505-2E9C-101B-9397-08002B2CF9AE}" pid="5" name="MSIP_Label_e340eb20-1c5f-4409-b1a4-85adc943d5d7_SiteId">
    <vt:lpwstr>375ce1b8-8db1-479b-a12c-06fa9d2a2eaf</vt:lpwstr>
  </property>
  <property fmtid="{D5CDD505-2E9C-101B-9397-08002B2CF9AE}" pid="6" name="MSIP_Label_e340eb20-1c5f-4409-b1a4-85adc943d5d7_ActionId">
    <vt:lpwstr>3d1f87c3-5d7c-4447-b9b4-978ee5cdc90b</vt:lpwstr>
  </property>
  <property fmtid="{D5CDD505-2E9C-101B-9397-08002B2CF9AE}" pid="7" name="MSIP_Label_e340eb20-1c5f-4409-b1a4-85adc943d5d7_ContentBits">
    <vt:lpwstr>2</vt:lpwstr>
  </property>
  <property fmtid="{D5CDD505-2E9C-101B-9397-08002B2CF9AE}" pid="8" name="MSIP_Label_e340eb20-1c5f-4409-b1a4-85adc943d5d7_SetDate">
    <vt:lpwstr>2023-05-23T07:35:58Z</vt:lpwstr>
  </property>
  <property fmtid="{D5CDD505-2E9C-101B-9397-08002B2CF9AE}" pid="9" name="ContentTypeId">
    <vt:lpwstr>0x010100A5812586F6ABCD469BDCE08551742591</vt:lpwstr>
  </property>
</Properties>
</file>